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rimo" panose="020B0604020202020204" charset="0"/>
      <p:regular r:id="rId14"/>
    </p:embeddedFont>
    <p:embeddedFont>
      <p:font typeface="Arimo Bold" panose="020B0604020202020204" charset="0"/>
      <p:regular r:id="rId15"/>
    </p:embeddedFont>
    <p:embeddedFont>
      <p:font typeface="Kollektif Bold" panose="020B0604020202020204" charset="0"/>
      <p:regular r:id="rId16"/>
    </p:embeddedFont>
    <p:embeddedFont>
      <p:font typeface="Montserrat Bold" panose="020B0604020202020204" charset="0"/>
      <p:regular r:id="rId17"/>
    </p:embeddedFont>
    <p:embeddedFont>
      <p:font typeface="Montserrat Heavy" panose="020B0604020202020204" charset="0"/>
      <p:regular r:id="rId18"/>
    </p:embeddedFont>
    <p:embeddedFont>
      <p:font typeface="Now Heavy" panose="020B0604020202020204" charset="0"/>
      <p:regular r:id="rId19"/>
    </p:embeddedFont>
    <p:embeddedFont>
      <p:font typeface="Open Sans" panose="020B0606030504020204" pitchFamily="34" charset="0"/>
      <p:regular r:id="rId20"/>
    </p:embeddedFont>
    <p:embeddedFont>
      <p:font typeface="Open Sans Bold" panose="020B0604020202020204" charset="0"/>
      <p:regular r:id="rId21"/>
    </p:embeddedFont>
    <p:embeddedFont>
      <p:font typeface="Poppins" panose="00000500000000000000" pitchFamily="2" charset="0"/>
      <p:regular r:id="rId22"/>
    </p:embeddedFont>
    <p:embeddedFont>
      <p:font typeface="Poppins Bold" panose="020B0604020202020204" charset="0"/>
      <p:regular r:id="rId23"/>
    </p:embeddedFont>
    <p:embeddedFont>
      <p:font typeface="Public Sans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86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3.png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6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10256113" y="-2979"/>
            <a:ext cx="2006565" cy="2012524"/>
          </a:xfrm>
          <a:prstGeom prst="rect">
            <a:avLst/>
          </a:prstGeom>
          <a:solidFill>
            <a:srgbClr val="FF6300"/>
          </a:solidFill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 rot="-5400000">
            <a:off x="12268637" y="2003586"/>
            <a:ext cx="2006565" cy="2012524"/>
          </a:xfrm>
          <a:prstGeom prst="rect">
            <a:avLst/>
          </a:prstGeom>
          <a:solidFill>
            <a:srgbClr val="FF6300"/>
          </a:solidFill>
        </p:spPr>
        <p:txBody>
          <a:bodyPr/>
          <a:lstStyle/>
          <a:p>
            <a:endParaRPr lang="pt-BR"/>
          </a:p>
        </p:txBody>
      </p:sp>
      <p:sp>
        <p:nvSpPr>
          <p:cNvPr id="4" name="AutoShape 4"/>
          <p:cNvSpPr/>
          <p:nvPr/>
        </p:nvSpPr>
        <p:spPr>
          <a:xfrm rot="-5400000">
            <a:off x="14281160" y="4010151"/>
            <a:ext cx="2006565" cy="2012524"/>
          </a:xfrm>
          <a:prstGeom prst="rect">
            <a:avLst/>
          </a:prstGeom>
          <a:solidFill>
            <a:srgbClr val="FF6506"/>
          </a:solidFill>
        </p:spPr>
        <p:txBody>
          <a:bodyPr/>
          <a:lstStyle/>
          <a:p>
            <a:endParaRPr lang="pt-BR"/>
          </a:p>
        </p:txBody>
      </p:sp>
      <p:sp>
        <p:nvSpPr>
          <p:cNvPr id="5" name="AutoShape 5"/>
          <p:cNvSpPr/>
          <p:nvPr/>
        </p:nvSpPr>
        <p:spPr>
          <a:xfrm rot="-5400000">
            <a:off x="16293684" y="6016716"/>
            <a:ext cx="2006565" cy="201252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pt-BR"/>
          </a:p>
        </p:txBody>
      </p:sp>
      <p:sp>
        <p:nvSpPr>
          <p:cNvPr id="6" name="AutoShape 6"/>
          <p:cNvSpPr/>
          <p:nvPr/>
        </p:nvSpPr>
        <p:spPr>
          <a:xfrm rot="-5400000">
            <a:off x="16293684" y="2003586"/>
            <a:ext cx="2006565" cy="2012524"/>
          </a:xfrm>
          <a:prstGeom prst="rect">
            <a:avLst/>
          </a:prstGeom>
          <a:solidFill>
            <a:srgbClr val="FF883B"/>
          </a:solidFill>
        </p:spPr>
        <p:txBody>
          <a:bodyPr/>
          <a:lstStyle/>
          <a:p>
            <a:endParaRPr lang="pt-BR"/>
          </a:p>
        </p:txBody>
      </p:sp>
      <p:sp>
        <p:nvSpPr>
          <p:cNvPr id="7" name="AutoShape 7"/>
          <p:cNvSpPr/>
          <p:nvPr/>
        </p:nvSpPr>
        <p:spPr>
          <a:xfrm rot="-5400000">
            <a:off x="14281160" y="-2979"/>
            <a:ext cx="2006565" cy="2012524"/>
          </a:xfrm>
          <a:prstGeom prst="rect">
            <a:avLst/>
          </a:prstGeom>
          <a:solidFill>
            <a:srgbClr val="FF6506"/>
          </a:solid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1010504" y="4911638"/>
            <a:ext cx="11793071" cy="178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200"/>
              </a:lnSpc>
            </a:pPr>
            <a:r>
              <a:rPr lang="en-US" sz="11000" b="1" spc="-220">
                <a:solidFill>
                  <a:srgbClr val="F45F00"/>
                </a:solidFill>
                <a:latin typeface="Poppins Bold"/>
                <a:ea typeface="Poppins Bold"/>
                <a:cs typeface="Poppins Bold"/>
                <a:sym typeface="Poppins Bold"/>
              </a:rPr>
              <a:t>SPRINT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86231" y="1170486"/>
            <a:ext cx="4798180" cy="693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0"/>
              </a:lnSpc>
            </a:pPr>
            <a:r>
              <a:rPr lang="en-US" sz="5307" b="1">
                <a:solidFill>
                  <a:srgbClr val="F45F00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START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24585" y="1847521"/>
            <a:ext cx="3431544" cy="312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6"/>
              </a:lnSpc>
            </a:pPr>
            <a:r>
              <a:rPr lang="en-US" sz="2372" b="1" spc="16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PHONE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10504" y="457153"/>
            <a:ext cx="1014082" cy="1908860"/>
            <a:chOff x="0" y="0"/>
            <a:chExt cx="435200" cy="819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35200" cy="819200"/>
            </a:xfrm>
            <a:custGeom>
              <a:avLst/>
              <a:gdLst/>
              <a:ahLst/>
              <a:cxnLst/>
              <a:rect l="l" t="t" r="r" b="b"/>
              <a:pathLst>
                <a:path w="435200" h="819200">
                  <a:moveTo>
                    <a:pt x="83979" y="0"/>
                  </a:moveTo>
                  <a:lnTo>
                    <a:pt x="351221" y="0"/>
                  </a:lnTo>
                  <a:cubicBezTo>
                    <a:pt x="373494" y="0"/>
                    <a:pt x="394854" y="8848"/>
                    <a:pt x="410603" y="24597"/>
                  </a:cubicBezTo>
                  <a:cubicBezTo>
                    <a:pt x="426352" y="40346"/>
                    <a:pt x="435200" y="61706"/>
                    <a:pt x="435200" y="83979"/>
                  </a:cubicBezTo>
                  <a:lnTo>
                    <a:pt x="435200" y="735221"/>
                  </a:lnTo>
                  <a:cubicBezTo>
                    <a:pt x="435200" y="757494"/>
                    <a:pt x="426352" y="778854"/>
                    <a:pt x="410603" y="794603"/>
                  </a:cubicBezTo>
                  <a:cubicBezTo>
                    <a:pt x="394854" y="810352"/>
                    <a:pt x="373494" y="819200"/>
                    <a:pt x="351221" y="819200"/>
                  </a:cubicBezTo>
                  <a:lnTo>
                    <a:pt x="83979" y="819200"/>
                  </a:lnTo>
                  <a:cubicBezTo>
                    <a:pt x="61706" y="819200"/>
                    <a:pt x="40346" y="810352"/>
                    <a:pt x="24597" y="794603"/>
                  </a:cubicBezTo>
                  <a:cubicBezTo>
                    <a:pt x="8848" y="778854"/>
                    <a:pt x="0" y="757494"/>
                    <a:pt x="0" y="735221"/>
                  </a:cubicBezTo>
                  <a:lnTo>
                    <a:pt x="0" y="83979"/>
                  </a:lnTo>
                  <a:cubicBezTo>
                    <a:pt x="0" y="61706"/>
                    <a:pt x="8848" y="40346"/>
                    <a:pt x="24597" y="24597"/>
                  </a:cubicBezTo>
                  <a:cubicBezTo>
                    <a:pt x="40346" y="8848"/>
                    <a:pt x="61706" y="0"/>
                    <a:pt x="83979" y="0"/>
                  </a:cubicBezTo>
                  <a:close/>
                </a:path>
              </a:pathLst>
            </a:custGeom>
            <a:solidFill>
              <a:srgbClr val="31322C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435200" cy="847775"/>
            </a:xfrm>
            <a:prstGeom prst="rect">
              <a:avLst/>
            </a:prstGeom>
          </p:spPr>
          <p:txBody>
            <a:bodyPr lIns="47322" tIns="47322" rIns="47322" bIns="47322" rtlCol="0" anchor="ctr"/>
            <a:lstStyle/>
            <a:p>
              <a:pPr algn="ctr">
                <a:lnSpc>
                  <a:spcPts val="12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86231" y="527442"/>
            <a:ext cx="262627" cy="63132"/>
            <a:chOff x="0" y="0"/>
            <a:chExt cx="112708" cy="2709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2708" cy="27093"/>
            </a:xfrm>
            <a:custGeom>
              <a:avLst/>
              <a:gdLst/>
              <a:ahLst/>
              <a:cxnLst/>
              <a:rect l="l" t="t" r="r" b="b"/>
              <a:pathLst>
                <a:path w="112708" h="27093">
                  <a:moveTo>
                    <a:pt x="13547" y="0"/>
                  </a:moveTo>
                  <a:lnTo>
                    <a:pt x="99162" y="0"/>
                  </a:lnTo>
                  <a:cubicBezTo>
                    <a:pt x="106643" y="0"/>
                    <a:pt x="112708" y="6065"/>
                    <a:pt x="112708" y="13547"/>
                  </a:cubicBezTo>
                  <a:lnTo>
                    <a:pt x="112708" y="13547"/>
                  </a:lnTo>
                  <a:cubicBezTo>
                    <a:pt x="112708" y="17139"/>
                    <a:pt x="111281" y="20585"/>
                    <a:pt x="108741" y="23126"/>
                  </a:cubicBezTo>
                  <a:cubicBezTo>
                    <a:pt x="106200" y="25666"/>
                    <a:pt x="102754" y="27093"/>
                    <a:pt x="99162" y="27093"/>
                  </a:cubicBezTo>
                  <a:lnTo>
                    <a:pt x="13547" y="27093"/>
                  </a:lnTo>
                  <a:cubicBezTo>
                    <a:pt x="9954" y="27093"/>
                    <a:pt x="6508" y="25666"/>
                    <a:pt x="3968" y="23126"/>
                  </a:cubicBezTo>
                  <a:cubicBezTo>
                    <a:pt x="1427" y="20585"/>
                    <a:pt x="0" y="17139"/>
                    <a:pt x="0" y="13547"/>
                  </a:cubicBezTo>
                  <a:lnTo>
                    <a:pt x="0" y="13547"/>
                  </a:lnTo>
                  <a:cubicBezTo>
                    <a:pt x="0" y="9954"/>
                    <a:pt x="1427" y="6508"/>
                    <a:pt x="3968" y="3968"/>
                  </a:cubicBezTo>
                  <a:cubicBezTo>
                    <a:pt x="6508" y="1427"/>
                    <a:pt x="9954" y="0"/>
                    <a:pt x="1354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112708" cy="55668"/>
            </a:xfrm>
            <a:prstGeom prst="rect">
              <a:avLst/>
            </a:prstGeom>
          </p:spPr>
          <p:txBody>
            <a:bodyPr lIns="47322" tIns="47322" rIns="47322" bIns="47322" rtlCol="0" anchor="ctr"/>
            <a:lstStyle/>
            <a:p>
              <a:pPr algn="ctr">
                <a:lnSpc>
                  <a:spcPts val="126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48451" y="2160444"/>
            <a:ext cx="138186" cy="13818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7322" tIns="47322" rIns="47322" bIns="47322" rtlCol="0" anchor="ctr"/>
            <a:lstStyle/>
            <a:p>
              <a:pPr algn="ctr">
                <a:lnSpc>
                  <a:spcPts val="1260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262072" y="1156111"/>
            <a:ext cx="510946" cy="510946"/>
          </a:xfrm>
          <a:custGeom>
            <a:avLst/>
            <a:gdLst/>
            <a:ahLst/>
            <a:cxnLst/>
            <a:rect l="l" t="t" r="r" b="b"/>
            <a:pathLst>
              <a:path w="510946" h="510946">
                <a:moveTo>
                  <a:pt x="0" y="0"/>
                </a:moveTo>
                <a:lnTo>
                  <a:pt x="510945" y="0"/>
                </a:lnTo>
                <a:lnTo>
                  <a:pt x="510945" y="510945"/>
                </a:lnTo>
                <a:lnTo>
                  <a:pt x="0" y="5109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522138" y="7214454"/>
            <a:ext cx="765862" cy="768136"/>
          </a:xfrm>
          <a:prstGeom prst="rect">
            <a:avLst/>
          </a:prstGeom>
          <a:solidFill>
            <a:srgbClr val="F45F00"/>
          </a:solidFill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>
            <a:off x="16756276" y="7982591"/>
            <a:ext cx="765862" cy="768136"/>
          </a:xfrm>
          <a:prstGeom prst="rect">
            <a:avLst/>
          </a:prstGeom>
          <a:solidFill>
            <a:srgbClr val="F45F00"/>
          </a:solidFill>
        </p:spPr>
        <p:txBody>
          <a:bodyPr/>
          <a:lstStyle/>
          <a:p>
            <a:endParaRPr lang="pt-BR"/>
          </a:p>
        </p:txBody>
      </p:sp>
      <p:sp>
        <p:nvSpPr>
          <p:cNvPr id="4" name="AutoShape 4"/>
          <p:cNvSpPr/>
          <p:nvPr/>
        </p:nvSpPr>
        <p:spPr>
          <a:xfrm>
            <a:off x="15990413" y="8750727"/>
            <a:ext cx="765862" cy="768136"/>
          </a:xfrm>
          <a:prstGeom prst="rect">
            <a:avLst/>
          </a:prstGeom>
          <a:solidFill>
            <a:srgbClr val="F45F00"/>
          </a:solidFill>
        </p:spPr>
        <p:txBody>
          <a:bodyPr/>
          <a:lstStyle/>
          <a:p>
            <a:endParaRPr lang="pt-BR"/>
          </a:p>
        </p:txBody>
      </p:sp>
      <p:sp>
        <p:nvSpPr>
          <p:cNvPr id="5" name="AutoShape 5"/>
          <p:cNvSpPr/>
          <p:nvPr/>
        </p:nvSpPr>
        <p:spPr>
          <a:xfrm>
            <a:off x="15224551" y="9518864"/>
            <a:ext cx="765862" cy="768136"/>
          </a:xfrm>
          <a:prstGeom prst="rect">
            <a:avLst/>
          </a:prstGeom>
          <a:solidFill>
            <a:srgbClr val="F45F00"/>
          </a:solidFill>
        </p:spPr>
        <p:txBody>
          <a:bodyPr/>
          <a:lstStyle/>
          <a:p>
            <a:endParaRPr lang="pt-BR"/>
          </a:p>
        </p:txBody>
      </p:sp>
      <p:sp>
        <p:nvSpPr>
          <p:cNvPr id="6" name="AutoShape 6"/>
          <p:cNvSpPr/>
          <p:nvPr/>
        </p:nvSpPr>
        <p:spPr>
          <a:xfrm>
            <a:off x="16756276" y="9518864"/>
            <a:ext cx="765862" cy="768136"/>
          </a:xfrm>
          <a:prstGeom prst="rect">
            <a:avLst/>
          </a:prstGeom>
          <a:solidFill>
            <a:srgbClr val="F45F00"/>
          </a:solidFill>
        </p:spPr>
        <p:txBody>
          <a:bodyPr/>
          <a:lstStyle/>
          <a:p>
            <a:endParaRPr lang="pt-BR"/>
          </a:p>
        </p:txBody>
      </p:sp>
      <p:sp>
        <p:nvSpPr>
          <p:cNvPr id="7" name="AutoShape 7"/>
          <p:cNvSpPr/>
          <p:nvPr/>
        </p:nvSpPr>
        <p:spPr>
          <a:xfrm>
            <a:off x="17522138" y="8750727"/>
            <a:ext cx="765862" cy="768136"/>
          </a:xfrm>
          <a:prstGeom prst="rect">
            <a:avLst/>
          </a:prstGeom>
          <a:solidFill>
            <a:srgbClr val="F45F00"/>
          </a:solidFill>
        </p:spPr>
        <p:txBody>
          <a:bodyPr/>
          <a:lstStyle/>
          <a:p>
            <a:endParaRPr lang="pt-BR"/>
          </a:p>
        </p:txBody>
      </p: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5305573" y="2583737"/>
          <a:ext cx="7315200" cy="6267450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44575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REGIÃO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3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POPULAÇÃO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4575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SUL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29,937,706.00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4575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SULDESTE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84,840,113.00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4575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NORTE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17,354,884.00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4575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CENTRO-OESTE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16,289,538.00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4575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NORDESTE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54,658,515.00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Box 9"/>
          <p:cNvSpPr txBox="1"/>
          <p:nvPr/>
        </p:nvSpPr>
        <p:spPr>
          <a:xfrm>
            <a:off x="626863" y="962025"/>
            <a:ext cx="17034275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Demografia Sócio-Econômicos por Regiões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522138" y="7214454"/>
            <a:ext cx="765862" cy="768136"/>
          </a:xfrm>
          <a:prstGeom prst="rect">
            <a:avLst/>
          </a:prstGeom>
          <a:solidFill>
            <a:srgbClr val="F45F00"/>
          </a:solidFill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>
            <a:off x="16756276" y="7982591"/>
            <a:ext cx="765862" cy="768136"/>
          </a:xfrm>
          <a:prstGeom prst="rect">
            <a:avLst/>
          </a:prstGeom>
          <a:solidFill>
            <a:srgbClr val="F45F00"/>
          </a:solidFill>
        </p:spPr>
        <p:txBody>
          <a:bodyPr/>
          <a:lstStyle/>
          <a:p>
            <a:endParaRPr lang="pt-BR"/>
          </a:p>
        </p:txBody>
      </p:sp>
      <p:sp>
        <p:nvSpPr>
          <p:cNvPr id="4" name="AutoShape 4"/>
          <p:cNvSpPr/>
          <p:nvPr/>
        </p:nvSpPr>
        <p:spPr>
          <a:xfrm>
            <a:off x="15990413" y="8750727"/>
            <a:ext cx="765862" cy="768136"/>
          </a:xfrm>
          <a:prstGeom prst="rect">
            <a:avLst/>
          </a:prstGeom>
          <a:solidFill>
            <a:srgbClr val="F45F00"/>
          </a:solidFill>
        </p:spPr>
        <p:txBody>
          <a:bodyPr/>
          <a:lstStyle/>
          <a:p>
            <a:endParaRPr lang="pt-BR"/>
          </a:p>
        </p:txBody>
      </p:sp>
      <p:sp>
        <p:nvSpPr>
          <p:cNvPr id="5" name="AutoShape 5"/>
          <p:cNvSpPr/>
          <p:nvPr/>
        </p:nvSpPr>
        <p:spPr>
          <a:xfrm>
            <a:off x="15224551" y="9518864"/>
            <a:ext cx="765862" cy="768136"/>
          </a:xfrm>
          <a:prstGeom prst="rect">
            <a:avLst/>
          </a:prstGeom>
          <a:solidFill>
            <a:srgbClr val="F45F00"/>
          </a:solidFill>
        </p:spPr>
        <p:txBody>
          <a:bodyPr/>
          <a:lstStyle/>
          <a:p>
            <a:endParaRPr lang="pt-BR"/>
          </a:p>
        </p:txBody>
      </p:sp>
      <p:sp>
        <p:nvSpPr>
          <p:cNvPr id="6" name="AutoShape 6"/>
          <p:cNvSpPr/>
          <p:nvPr/>
        </p:nvSpPr>
        <p:spPr>
          <a:xfrm>
            <a:off x="16756276" y="9518864"/>
            <a:ext cx="765862" cy="768136"/>
          </a:xfrm>
          <a:prstGeom prst="rect">
            <a:avLst/>
          </a:prstGeom>
          <a:solidFill>
            <a:srgbClr val="F45F00"/>
          </a:solidFill>
        </p:spPr>
        <p:txBody>
          <a:bodyPr/>
          <a:lstStyle/>
          <a:p>
            <a:endParaRPr lang="pt-BR"/>
          </a:p>
        </p:txBody>
      </p:sp>
      <p:sp>
        <p:nvSpPr>
          <p:cNvPr id="7" name="AutoShape 7"/>
          <p:cNvSpPr/>
          <p:nvPr/>
        </p:nvSpPr>
        <p:spPr>
          <a:xfrm>
            <a:off x="17522138" y="8750727"/>
            <a:ext cx="765862" cy="768136"/>
          </a:xfrm>
          <a:prstGeom prst="rect">
            <a:avLst/>
          </a:prstGeom>
          <a:solidFill>
            <a:srgbClr val="F45F00"/>
          </a:solidFill>
        </p:spPr>
        <p:txBody>
          <a:bodyPr/>
          <a:lstStyle/>
          <a:p>
            <a:endParaRPr lang="pt-BR"/>
          </a:p>
        </p:txBody>
      </p:sp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940339"/>
              </p:ext>
            </p:extLst>
          </p:nvPr>
        </p:nvGraphicFramePr>
        <p:xfrm>
          <a:off x="1028700" y="2583737"/>
          <a:ext cx="15344645" cy="6267450"/>
        </p:xfrm>
        <a:graphic>
          <a:graphicData uri="http://schemas.openxmlformats.org/drawingml/2006/table">
            <a:tbl>
              <a:tblPr/>
              <a:tblGrid>
                <a:gridCol w="5677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6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6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6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16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44575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 panose="020B0604020202020204" charset="0"/>
                          <a:ea typeface="Arimo Bold" panose="020B0604020202020204" charset="0"/>
                          <a:cs typeface="Arimo Bold" panose="020B0604020202020204" charset="0"/>
                          <a:sym typeface="Arimo Bold"/>
                        </a:rPr>
                        <a:t>REGIÃO</a:t>
                      </a:r>
                      <a:endParaRPr lang="en-US" sz="1100">
                        <a:latin typeface="Arimo Bold" panose="020B0604020202020204" charset="0"/>
                        <a:ea typeface="Arimo Bold" panose="020B0604020202020204" charset="0"/>
                        <a:cs typeface="Arimo Bold" panose="020B060402020202020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3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rimo Bold" panose="020B0604020202020204" charset="0"/>
                          <a:ea typeface="Arimo Bold" panose="020B0604020202020204" charset="0"/>
                          <a:cs typeface="Arimo Bold" panose="020B0604020202020204" charset="0"/>
                          <a:sym typeface="Arimo"/>
                        </a:rPr>
                        <a:t>A</a:t>
                      </a:r>
                      <a:endParaRPr lang="en-US" sz="1100">
                        <a:latin typeface="Arimo Bold" panose="020B0604020202020204" charset="0"/>
                        <a:ea typeface="Arimo Bold" panose="020B0604020202020204" charset="0"/>
                        <a:cs typeface="Arimo Bold" panose="020B060402020202020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3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rimo Bold" panose="020B0604020202020204" charset="0"/>
                          <a:ea typeface="Arimo Bold" panose="020B0604020202020204" charset="0"/>
                          <a:cs typeface="Arimo Bold" panose="020B0604020202020204" charset="0"/>
                          <a:sym typeface="Arimo"/>
                        </a:rPr>
                        <a:t>B</a:t>
                      </a:r>
                      <a:endParaRPr lang="en-US" sz="1100">
                        <a:latin typeface="Arimo Bold" panose="020B0604020202020204" charset="0"/>
                        <a:ea typeface="Arimo Bold" panose="020B0604020202020204" charset="0"/>
                        <a:cs typeface="Arimo Bold" panose="020B060402020202020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3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rimo Bold" panose="020B0604020202020204" charset="0"/>
                          <a:ea typeface="Arimo Bold" panose="020B0604020202020204" charset="0"/>
                          <a:cs typeface="Arimo Bold" panose="020B0604020202020204" charset="0"/>
                          <a:sym typeface="Arimo"/>
                        </a:rPr>
                        <a:t>C</a:t>
                      </a:r>
                      <a:endParaRPr lang="en-US" sz="1100">
                        <a:latin typeface="Arimo Bold" panose="020B0604020202020204" charset="0"/>
                        <a:ea typeface="Arimo Bold" panose="020B0604020202020204" charset="0"/>
                        <a:cs typeface="Arimo Bold" panose="020B060402020202020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3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rimo Bold" panose="020B0604020202020204" charset="0"/>
                          <a:ea typeface="Arimo Bold" panose="020B0604020202020204" charset="0"/>
                          <a:cs typeface="Arimo Bold" panose="020B0604020202020204" charset="0"/>
                          <a:sym typeface="Arimo"/>
                        </a:rPr>
                        <a:t>D/E</a:t>
                      </a:r>
                      <a:endParaRPr lang="en-US" sz="1100">
                        <a:latin typeface="Arimo Bold" panose="020B0604020202020204" charset="0"/>
                        <a:ea typeface="Arimo Bold" panose="020B0604020202020204" charset="0"/>
                        <a:cs typeface="Arimo Bold" panose="020B060402020202020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4575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 panose="020B0604020202020204" charset="0"/>
                          <a:ea typeface="Arimo Bold" panose="020B0604020202020204" charset="0"/>
                          <a:cs typeface="Arimo Bold" panose="020B0604020202020204" charset="0"/>
                          <a:sym typeface="Arimo Bold"/>
                        </a:rPr>
                        <a:t>SUL</a:t>
                      </a:r>
                      <a:endParaRPr lang="en-US" sz="1100">
                        <a:latin typeface="Arimo Bold" panose="020B0604020202020204" charset="0"/>
                        <a:ea typeface="Arimo Bold" panose="020B0604020202020204" charset="0"/>
                        <a:cs typeface="Arimo Bold" panose="020B060402020202020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rimo Bold" panose="020B0604020202020204" charset="0"/>
                          <a:ea typeface="Arimo Bold" panose="020B0604020202020204" charset="0"/>
                          <a:cs typeface="Arimo Bold" panose="020B0604020202020204" charset="0"/>
                          <a:sym typeface="Arimo"/>
                        </a:rPr>
                        <a:t>3%</a:t>
                      </a:r>
                      <a:endParaRPr lang="en-US" sz="1100">
                        <a:latin typeface="Arimo Bold" panose="020B0604020202020204" charset="0"/>
                        <a:ea typeface="Arimo Bold" panose="020B0604020202020204" charset="0"/>
                        <a:cs typeface="Arimo Bold" panose="020B060402020202020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 panose="020B0604020202020204" charset="0"/>
                          <a:ea typeface="Arimo Bold" panose="020B0604020202020204" charset="0"/>
                          <a:cs typeface="Arimo Bold" panose="020B0604020202020204" charset="0"/>
                          <a:sym typeface="Arimo Bold"/>
                        </a:rPr>
                        <a:t>27%</a:t>
                      </a:r>
                      <a:endParaRPr lang="en-US" sz="1100">
                        <a:latin typeface="Arimo Bold" panose="020B0604020202020204" charset="0"/>
                        <a:ea typeface="Arimo Bold" panose="020B0604020202020204" charset="0"/>
                        <a:cs typeface="Arimo Bold" panose="020B060402020202020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 panose="020B0604020202020204" charset="0"/>
                          <a:ea typeface="Arimo Bold" panose="020B0604020202020204" charset="0"/>
                          <a:cs typeface="Arimo Bold" panose="020B0604020202020204" charset="0"/>
                          <a:sym typeface="Arimo Bold"/>
                        </a:rPr>
                        <a:t>50%</a:t>
                      </a:r>
                      <a:endParaRPr lang="en-US" sz="1100">
                        <a:latin typeface="Arimo Bold" panose="020B0604020202020204" charset="0"/>
                        <a:ea typeface="Arimo Bold" panose="020B0604020202020204" charset="0"/>
                        <a:cs typeface="Arimo Bold" panose="020B060402020202020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 panose="020B0604020202020204" charset="0"/>
                          <a:ea typeface="Arimo Bold" panose="020B0604020202020204" charset="0"/>
                          <a:cs typeface="Arimo Bold" panose="020B0604020202020204" charset="0"/>
                          <a:sym typeface="Arimo Bold"/>
                        </a:rPr>
                        <a:t>20%</a:t>
                      </a:r>
                      <a:endParaRPr lang="en-US" sz="1100">
                        <a:latin typeface="Arimo Bold" panose="020B0604020202020204" charset="0"/>
                        <a:ea typeface="Arimo Bold" panose="020B0604020202020204" charset="0"/>
                        <a:cs typeface="Arimo Bold" panose="020B060402020202020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4575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 panose="020B0604020202020204" charset="0"/>
                          <a:ea typeface="Arimo Bold" panose="020B0604020202020204" charset="0"/>
                          <a:cs typeface="Arimo Bold" panose="020B0604020202020204" charset="0"/>
                          <a:sym typeface="Arimo Bold"/>
                        </a:rPr>
                        <a:t>SULDESTE</a:t>
                      </a:r>
                      <a:endParaRPr lang="en-US" sz="1100">
                        <a:latin typeface="Arimo Bold" panose="020B0604020202020204" charset="0"/>
                        <a:ea typeface="Arimo Bold" panose="020B0604020202020204" charset="0"/>
                        <a:cs typeface="Arimo Bold" panose="020B060402020202020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000000"/>
                          </a:solidFill>
                          <a:latin typeface="Arimo Bold" panose="020B0604020202020204" charset="0"/>
                          <a:ea typeface="Arimo Bold" panose="020B0604020202020204" charset="0"/>
                          <a:cs typeface="Arimo Bold" panose="020B0604020202020204" charset="0"/>
                          <a:sym typeface="Arimo Bold"/>
                        </a:rPr>
                        <a:t>4%</a:t>
                      </a:r>
                      <a:endParaRPr lang="en-US" sz="1100" dirty="0">
                        <a:latin typeface="Arimo Bold" panose="020B0604020202020204" charset="0"/>
                        <a:ea typeface="Arimo Bold" panose="020B0604020202020204" charset="0"/>
                        <a:cs typeface="Arimo Bold" panose="020B060402020202020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 panose="020B0604020202020204" charset="0"/>
                          <a:ea typeface="Arimo Bold" panose="020B0604020202020204" charset="0"/>
                          <a:cs typeface="Arimo Bold" panose="020B0604020202020204" charset="0"/>
                          <a:sym typeface="Arimo Bold"/>
                        </a:rPr>
                        <a:t>27%</a:t>
                      </a:r>
                      <a:endParaRPr lang="en-US" sz="1100">
                        <a:latin typeface="Arimo Bold" panose="020B0604020202020204" charset="0"/>
                        <a:ea typeface="Arimo Bold" panose="020B0604020202020204" charset="0"/>
                        <a:cs typeface="Arimo Bold" panose="020B060402020202020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 panose="020B0604020202020204" charset="0"/>
                          <a:ea typeface="Arimo Bold" panose="020B0604020202020204" charset="0"/>
                          <a:cs typeface="Arimo Bold" panose="020B0604020202020204" charset="0"/>
                          <a:sym typeface="Arimo Bold"/>
                        </a:rPr>
                        <a:t>50%</a:t>
                      </a:r>
                      <a:endParaRPr lang="en-US" sz="1100">
                        <a:latin typeface="Arimo Bold" panose="020B0604020202020204" charset="0"/>
                        <a:ea typeface="Arimo Bold" panose="020B0604020202020204" charset="0"/>
                        <a:cs typeface="Arimo Bold" panose="020B060402020202020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 panose="020B0604020202020204" charset="0"/>
                          <a:ea typeface="Arimo Bold" panose="020B0604020202020204" charset="0"/>
                          <a:cs typeface="Arimo Bold" panose="020B0604020202020204" charset="0"/>
                          <a:sym typeface="Arimo Bold"/>
                        </a:rPr>
                        <a:t>19%</a:t>
                      </a:r>
                      <a:endParaRPr lang="en-US" sz="1100">
                        <a:latin typeface="Arimo Bold" panose="020B0604020202020204" charset="0"/>
                        <a:ea typeface="Arimo Bold" panose="020B0604020202020204" charset="0"/>
                        <a:cs typeface="Arimo Bold" panose="020B060402020202020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4575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 panose="020B0604020202020204" charset="0"/>
                          <a:ea typeface="Arimo Bold" panose="020B0604020202020204" charset="0"/>
                          <a:cs typeface="Arimo Bold" panose="020B0604020202020204" charset="0"/>
                          <a:sym typeface="Arimo Bold"/>
                        </a:rPr>
                        <a:t>NORTE</a:t>
                      </a:r>
                      <a:endParaRPr lang="en-US" sz="1100">
                        <a:latin typeface="Arimo Bold" panose="020B0604020202020204" charset="0"/>
                        <a:ea typeface="Arimo Bold" panose="020B0604020202020204" charset="0"/>
                        <a:cs typeface="Arimo Bold" panose="020B060402020202020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 panose="020B0604020202020204" charset="0"/>
                          <a:ea typeface="Arimo Bold" panose="020B0604020202020204" charset="0"/>
                          <a:cs typeface="Arimo Bold" panose="020B0604020202020204" charset="0"/>
                          <a:sym typeface="Arimo Bold"/>
                        </a:rPr>
                        <a:t>1%</a:t>
                      </a:r>
                      <a:endParaRPr lang="en-US" sz="1100">
                        <a:latin typeface="Arimo Bold" panose="020B0604020202020204" charset="0"/>
                        <a:ea typeface="Arimo Bold" panose="020B0604020202020204" charset="0"/>
                        <a:cs typeface="Arimo Bold" panose="020B060402020202020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 panose="020B0604020202020204" charset="0"/>
                          <a:ea typeface="Arimo Bold" panose="020B0604020202020204" charset="0"/>
                          <a:cs typeface="Arimo Bold" panose="020B0604020202020204" charset="0"/>
                          <a:sym typeface="Arimo Bold"/>
                        </a:rPr>
                        <a:t>12%</a:t>
                      </a:r>
                      <a:endParaRPr lang="en-US" sz="1100">
                        <a:latin typeface="Arimo Bold" panose="020B0604020202020204" charset="0"/>
                        <a:ea typeface="Arimo Bold" panose="020B0604020202020204" charset="0"/>
                        <a:cs typeface="Arimo Bold" panose="020B060402020202020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 panose="020B0604020202020204" charset="0"/>
                          <a:ea typeface="Arimo Bold" panose="020B0604020202020204" charset="0"/>
                          <a:cs typeface="Arimo Bold" panose="020B0604020202020204" charset="0"/>
                          <a:sym typeface="Arimo Bold"/>
                        </a:rPr>
                        <a:t>41%</a:t>
                      </a:r>
                      <a:endParaRPr lang="en-US" sz="1100">
                        <a:latin typeface="Arimo Bold" panose="020B0604020202020204" charset="0"/>
                        <a:ea typeface="Arimo Bold" panose="020B0604020202020204" charset="0"/>
                        <a:cs typeface="Arimo Bold" panose="020B060402020202020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 panose="020B0604020202020204" charset="0"/>
                          <a:ea typeface="Arimo Bold" panose="020B0604020202020204" charset="0"/>
                          <a:cs typeface="Arimo Bold" panose="020B0604020202020204" charset="0"/>
                          <a:sym typeface="Arimo Bold"/>
                        </a:rPr>
                        <a:t>46%</a:t>
                      </a:r>
                      <a:endParaRPr lang="en-US" sz="1100">
                        <a:latin typeface="Arimo Bold" panose="020B0604020202020204" charset="0"/>
                        <a:ea typeface="Arimo Bold" panose="020B0604020202020204" charset="0"/>
                        <a:cs typeface="Arimo Bold" panose="020B060402020202020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4575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 panose="020B0604020202020204" charset="0"/>
                          <a:ea typeface="Arimo Bold" panose="020B0604020202020204" charset="0"/>
                          <a:cs typeface="Arimo Bold" panose="020B0604020202020204" charset="0"/>
                          <a:sym typeface="Arimo Bold"/>
                        </a:rPr>
                        <a:t>CENTRO-OESTE </a:t>
                      </a:r>
                      <a:endParaRPr lang="en-US" sz="1100">
                        <a:latin typeface="Arimo Bold" panose="020B0604020202020204" charset="0"/>
                        <a:ea typeface="Arimo Bold" panose="020B0604020202020204" charset="0"/>
                        <a:cs typeface="Arimo Bold" panose="020B060402020202020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 panose="020B0604020202020204" charset="0"/>
                          <a:ea typeface="Arimo Bold" panose="020B0604020202020204" charset="0"/>
                          <a:cs typeface="Arimo Bold" panose="020B0604020202020204" charset="0"/>
                          <a:sym typeface="Arimo Bold"/>
                        </a:rPr>
                        <a:t>5%</a:t>
                      </a:r>
                      <a:endParaRPr lang="en-US" sz="1100">
                        <a:latin typeface="Arimo Bold" panose="020B0604020202020204" charset="0"/>
                        <a:ea typeface="Arimo Bold" panose="020B0604020202020204" charset="0"/>
                        <a:cs typeface="Arimo Bold" panose="020B060402020202020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 panose="020B0604020202020204" charset="0"/>
                          <a:ea typeface="Arimo Bold" panose="020B0604020202020204" charset="0"/>
                          <a:cs typeface="Arimo Bold" panose="020B0604020202020204" charset="0"/>
                          <a:sym typeface="Arimo Bold"/>
                        </a:rPr>
                        <a:t>24%%</a:t>
                      </a:r>
                      <a:endParaRPr lang="en-US" sz="1100">
                        <a:latin typeface="Arimo Bold" panose="020B0604020202020204" charset="0"/>
                        <a:ea typeface="Arimo Bold" panose="020B0604020202020204" charset="0"/>
                        <a:cs typeface="Arimo Bold" panose="020B060402020202020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 panose="020B0604020202020204" charset="0"/>
                          <a:ea typeface="Arimo Bold" panose="020B0604020202020204" charset="0"/>
                          <a:cs typeface="Arimo Bold" panose="020B0604020202020204" charset="0"/>
                          <a:sym typeface="Arimo Bold"/>
                        </a:rPr>
                        <a:t>50%</a:t>
                      </a:r>
                      <a:endParaRPr lang="en-US" sz="1100">
                        <a:latin typeface="Arimo Bold" panose="020B0604020202020204" charset="0"/>
                        <a:ea typeface="Arimo Bold" panose="020B0604020202020204" charset="0"/>
                        <a:cs typeface="Arimo Bold" panose="020B060402020202020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 panose="020B0604020202020204" charset="0"/>
                          <a:ea typeface="Arimo Bold" panose="020B0604020202020204" charset="0"/>
                          <a:cs typeface="Arimo Bold" panose="020B0604020202020204" charset="0"/>
                          <a:sym typeface="Arimo Bold"/>
                        </a:rPr>
                        <a:t>21%</a:t>
                      </a:r>
                      <a:endParaRPr lang="en-US" sz="1100">
                        <a:latin typeface="Arimo Bold" panose="020B0604020202020204" charset="0"/>
                        <a:ea typeface="Arimo Bold" panose="020B0604020202020204" charset="0"/>
                        <a:cs typeface="Arimo Bold" panose="020B060402020202020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4575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 panose="020B0604020202020204" charset="0"/>
                          <a:ea typeface="Arimo Bold" panose="020B0604020202020204" charset="0"/>
                          <a:cs typeface="Arimo Bold" panose="020B0604020202020204" charset="0"/>
                          <a:sym typeface="Arimo Bold"/>
                        </a:rPr>
                        <a:t>NORDESTE </a:t>
                      </a:r>
                      <a:endParaRPr lang="en-US" sz="1100">
                        <a:latin typeface="Arimo Bold" panose="020B0604020202020204" charset="0"/>
                        <a:ea typeface="Arimo Bold" panose="020B0604020202020204" charset="0"/>
                        <a:cs typeface="Arimo Bold" panose="020B060402020202020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 panose="020B0604020202020204" charset="0"/>
                          <a:ea typeface="Arimo Bold" panose="020B0604020202020204" charset="0"/>
                          <a:cs typeface="Arimo Bold" panose="020B0604020202020204" charset="0"/>
                          <a:sym typeface="Arimo Bold"/>
                        </a:rPr>
                        <a:t>1%</a:t>
                      </a:r>
                      <a:endParaRPr lang="en-US" sz="1100">
                        <a:latin typeface="Arimo Bold" panose="020B0604020202020204" charset="0"/>
                        <a:ea typeface="Arimo Bold" panose="020B0604020202020204" charset="0"/>
                        <a:cs typeface="Arimo Bold" panose="020B060402020202020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 panose="020B0604020202020204" charset="0"/>
                          <a:ea typeface="Arimo Bold" panose="020B0604020202020204" charset="0"/>
                          <a:cs typeface="Arimo Bold" panose="020B0604020202020204" charset="0"/>
                          <a:sym typeface="Arimo Bold"/>
                        </a:rPr>
                        <a:t>12%</a:t>
                      </a:r>
                      <a:endParaRPr lang="en-US" sz="1100">
                        <a:latin typeface="Arimo Bold" panose="020B0604020202020204" charset="0"/>
                        <a:ea typeface="Arimo Bold" panose="020B0604020202020204" charset="0"/>
                        <a:cs typeface="Arimo Bold" panose="020B060402020202020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 panose="020B0604020202020204" charset="0"/>
                          <a:ea typeface="Arimo Bold" panose="020B0604020202020204" charset="0"/>
                          <a:cs typeface="Arimo Bold" panose="020B0604020202020204" charset="0"/>
                          <a:sym typeface="Arimo Bold"/>
                        </a:rPr>
                        <a:t>53%</a:t>
                      </a:r>
                      <a:endParaRPr lang="en-US" sz="1100">
                        <a:latin typeface="Arimo Bold" panose="020B0604020202020204" charset="0"/>
                        <a:ea typeface="Arimo Bold" panose="020B0604020202020204" charset="0"/>
                        <a:cs typeface="Arimo Bold" panose="020B060402020202020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000000"/>
                          </a:solidFill>
                          <a:latin typeface="Arimo Bold" panose="020B0604020202020204" charset="0"/>
                          <a:ea typeface="Arimo Bold" panose="020B0604020202020204" charset="0"/>
                          <a:cs typeface="Arimo Bold" panose="020B0604020202020204" charset="0"/>
                          <a:sym typeface="Arimo Bold"/>
                        </a:rPr>
                        <a:t>44%</a:t>
                      </a:r>
                      <a:endParaRPr lang="en-US" sz="1100" dirty="0">
                        <a:latin typeface="Arimo Bold" panose="020B0604020202020204" charset="0"/>
                        <a:ea typeface="Arimo Bold" panose="020B0604020202020204" charset="0"/>
                        <a:cs typeface="Arimo Bold" panose="020B060402020202020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Box 9"/>
          <p:cNvSpPr txBox="1"/>
          <p:nvPr/>
        </p:nvSpPr>
        <p:spPr>
          <a:xfrm>
            <a:off x="626863" y="962025"/>
            <a:ext cx="17034275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Demografia Sócio-Econômicos por Regiões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10256113" y="-2979"/>
            <a:ext cx="2006565" cy="2012524"/>
          </a:xfrm>
          <a:prstGeom prst="rect">
            <a:avLst/>
          </a:prstGeom>
          <a:solidFill>
            <a:srgbClr val="F45F00"/>
          </a:solidFill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 rot="-5400000">
            <a:off x="12268637" y="2003586"/>
            <a:ext cx="2006565" cy="2012524"/>
          </a:xfrm>
          <a:prstGeom prst="rect">
            <a:avLst/>
          </a:prstGeom>
          <a:solidFill>
            <a:srgbClr val="F45F00"/>
          </a:solidFill>
        </p:spPr>
        <p:txBody>
          <a:bodyPr/>
          <a:lstStyle/>
          <a:p>
            <a:endParaRPr lang="pt-BR"/>
          </a:p>
        </p:txBody>
      </p:sp>
      <p:sp>
        <p:nvSpPr>
          <p:cNvPr id="4" name="AutoShape 4"/>
          <p:cNvSpPr/>
          <p:nvPr/>
        </p:nvSpPr>
        <p:spPr>
          <a:xfrm rot="-5400000">
            <a:off x="14281160" y="4010151"/>
            <a:ext cx="2006565" cy="2012524"/>
          </a:xfrm>
          <a:prstGeom prst="rect">
            <a:avLst/>
          </a:prstGeom>
          <a:solidFill>
            <a:srgbClr val="F45F00"/>
          </a:solidFill>
        </p:spPr>
        <p:txBody>
          <a:bodyPr/>
          <a:lstStyle/>
          <a:p>
            <a:endParaRPr lang="pt-BR"/>
          </a:p>
        </p:txBody>
      </p:sp>
      <p:sp>
        <p:nvSpPr>
          <p:cNvPr id="5" name="AutoShape 5"/>
          <p:cNvSpPr/>
          <p:nvPr/>
        </p:nvSpPr>
        <p:spPr>
          <a:xfrm rot="-5400000">
            <a:off x="16293684" y="6016716"/>
            <a:ext cx="2006565" cy="2012524"/>
          </a:xfrm>
          <a:prstGeom prst="rect">
            <a:avLst/>
          </a:prstGeom>
          <a:solidFill>
            <a:srgbClr val="F45F00"/>
          </a:solidFill>
        </p:spPr>
        <p:txBody>
          <a:bodyPr/>
          <a:lstStyle/>
          <a:p>
            <a:endParaRPr lang="pt-BR"/>
          </a:p>
        </p:txBody>
      </p:sp>
      <p:sp>
        <p:nvSpPr>
          <p:cNvPr id="6" name="AutoShape 6"/>
          <p:cNvSpPr/>
          <p:nvPr/>
        </p:nvSpPr>
        <p:spPr>
          <a:xfrm rot="-5400000">
            <a:off x="16293684" y="2003586"/>
            <a:ext cx="2006565" cy="2012524"/>
          </a:xfrm>
          <a:prstGeom prst="rect">
            <a:avLst/>
          </a:prstGeom>
          <a:solidFill>
            <a:srgbClr val="F45F00"/>
          </a:solidFill>
        </p:spPr>
        <p:txBody>
          <a:bodyPr/>
          <a:lstStyle/>
          <a:p>
            <a:endParaRPr lang="pt-BR"/>
          </a:p>
        </p:txBody>
      </p:sp>
      <p:sp>
        <p:nvSpPr>
          <p:cNvPr id="7" name="AutoShape 7"/>
          <p:cNvSpPr/>
          <p:nvPr/>
        </p:nvSpPr>
        <p:spPr>
          <a:xfrm rot="-5400000">
            <a:off x="14281160" y="-2979"/>
            <a:ext cx="2006565" cy="2012524"/>
          </a:xfrm>
          <a:prstGeom prst="rect">
            <a:avLst/>
          </a:prstGeom>
          <a:solidFill>
            <a:srgbClr val="F45F00"/>
          </a:solid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1028700" y="3662310"/>
            <a:ext cx="11793071" cy="1815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399"/>
              </a:lnSpc>
            </a:pPr>
            <a:r>
              <a:rPr lang="en-US" sz="11999" b="1" spc="-239" dirty="0" err="1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Obrigado</a:t>
            </a:r>
            <a:r>
              <a:rPr lang="en-US" sz="11999" b="1" spc="-239" dirty="0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8508480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 rot="5400000">
            <a:off x="3279814" y="9195886"/>
            <a:ext cx="1089497" cy="1092732"/>
          </a:xfrm>
          <a:prstGeom prst="rect">
            <a:avLst/>
          </a:prstGeom>
          <a:solidFill>
            <a:srgbClr val="FF6300"/>
          </a:solidFill>
        </p:spPr>
        <p:txBody>
          <a:bodyPr/>
          <a:lstStyle/>
          <a:p>
            <a:endParaRPr lang="pt-BR"/>
          </a:p>
        </p:txBody>
      </p:sp>
      <p:sp>
        <p:nvSpPr>
          <p:cNvPr id="4" name="AutoShape 4"/>
          <p:cNvSpPr/>
          <p:nvPr/>
        </p:nvSpPr>
        <p:spPr>
          <a:xfrm rot="5400000">
            <a:off x="2187082" y="8106389"/>
            <a:ext cx="1089497" cy="1092732"/>
          </a:xfrm>
          <a:prstGeom prst="rect">
            <a:avLst/>
          </a:prstGeom>
          <a:solidFill>
            <a:srgbClr val="FF883B">
              <a:alpha val="64706"/>
            </a:srgbClr>
          </a:solidFill>
        </p:spPr>
        <p:txBody>
          <a:bodyPr/>
          <a:lstStyle/>
          <a:p>
            <a:endParaRPr lang="pt-BR"/>
          </a:p>
        </p:txBody>
      </p:sp>
      <p:sp>
        <p:nvSpPr>
          <p:cNvPr id="5" name="AutoShape 5"/>
          <p:cNvSpPr/>
          <p:nvPr/>
        </p:nvSpPr>
        <p:spPr>
          <a:xfrm rot="5400000">
            <a:off x="1094350" y="7016892"/>
            <a:ext cx="1089497" cy="1092732"/>
          </a:xfrm>
          <a:prstGeom prst="rect">
            <a:avLst/>
          </a:prstGeom>
          <a:solidFill>
            <a:srgbClr val="FF6506">
              <a:alpha val="40000"/>
            </a:srgbClr>
          </a:solidFill>
        </p:spPr>
        <p:txBody>
          <a:bodyPr/>
          <a:lstStyle/>
          <a:p>
            <a:endParaRPr lang="pt-BR"/>
          </a:p>
        </p:txBody>
      </p:sp>
      <p:sp>
        <p:nvSpPr>
          <p:cNvPr id="6" name="AutoShape 6"/>
          <p:cNvSpPr/>
          <p:nvPr/>
        </p:nvSpPr>
        <p:spPr>
          <a:xfrm rot="5400000">
            <a:off x="1618" y="5927396"/>
            <a:ext cx="1089497" cy="1092732"/>
          </a:xfrm>
          <a:prstGeom prst="rect">
            <a:avLst/>
          </a:prstGeom>
          <a:solidFill>
            <a:srgbClr val="FADB7A">
              <a:alpha val="18824"/>
            </a:srgbClr>
          </a:solidFill>
        </p:spPr>
        <p:txBody>
          <a:bodyPr/>
          <a:lstStyle/>
          <a:p>
            <a:endParaRPr lang="pt-BR"/>
          </a:p>
        </p:txBody>
      </p:sp>
      <p:sp>
        <p:nvSpPr>
          <p:cNvPr id="7" name="AutoShape 7"/>
          <p:cNvSpPr/>
          <p:nvPr/>
        </p:nvSpPr>
        <p:spPr>
          <a:xfrm rot="5400000">
            <a:off x="1618" y="8106389"/>
            <a:ext cx="1089497" cy="1092732"/>
          </a:xfrm>
          <a:prstGeom prst="rect">
            <a:avLst/>
          </a:prstGeom>
          <a:solidFill>
            <a:srgbClr val="FF883B">
              <a:alpha val="64706"/>
            </a:srgbClr>
          </a:solidFill>
        </p:spPr>
        <p:txBody>
          <a:bodyPr/>
          <a:lstStyle/>
          <a:p>
            <a:endParaRPr lang="pt-BR"/>
          </a:p>
        </p:txBody>
      </p:sp>
      <p:sp>
        <p:nvSpPr>
          <p:cNvPr id="8" name="AutoShape 8"/>
          <p:cNvSpPr/>
          <p:nvPr/>
        </p:nvSpPr>
        <p:spPr>
          <a:xfrm rot="5400000">
            <a:off x="1094350" y="9195886"/>
            <a:ext cx="1089497" cy="1092732"/>
          </a:xfrm>
          <a:prstGeom prst="rect">
            <a:avLst/>
          </a:prstGeom>
          <a:solidFill>
            <a:srgbClr val="FF6300"/>
          </a:solid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1562026" y="4284454"/>
            <a:ext cx="5384427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b="1">
                <a:solidFill>
                  <a:srgbClr val="191919"/>
                </a:solidFill>
                <a:latin typeface="Poppins Bold"/>
                <a:ea typeface="Poppins Bold"/>
                <a:cs typeface="Poppins Bold"/>
                <a:sym typeface="Poppins Bold"/>
              </a:rPr>
              <a:t>SPRINT  - 1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23962" y="3503909"/>
            <a:ext cx="706973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Analise atividade 1 e 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23962" y="4284454"/>
            <a:ext cx="706973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SWOT da empresa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23962" y="5064999"/>
            <a:ext cx="706973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Canvas da Empresa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823962" y="5845544"/>
            <a:ext cx="706973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Pesquisa inicial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830049"/>
          </a:xfrm>
          <a:prstGeom prst="rect">
            <a:avLst/>
          </a:prstGeom>
          <a:solidFill>
            <a:srgbClr val="333333"/>
          </a:solidFill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 rot="-10800000">
            <a:off x="0" y="0"/>
            <a:ext cx="1425295" cy="1415025"/>
          </a:xfrm>
          <a:prstGeom prst="rect">
            <a:avLst/>
          </a:prstGeom>
          <a:solidFill>
            <a:srgbClr val="FF6300"/>
          </a:solidFill>
        </p:spPr>
        <p:txBody>
          <a:bodyPr/>
          <a:lstStyle/>
          <a:p>
            <a:endParaRPr lang="pt-BR"/>
          </a:p>
        </p:txBody>
      </p:sp>
      <p:sp>
        <p:nvSpPr>
          <p:cNvPr id="4" name="AutoShape 4"/>
          <p:cNvSpPr/>
          <p:nvPr/>
        </p:nvSpPr>
        <p:spPr>
          <a:xfrm rot="-10800000">
            <a:off x="1425295" y="1415025"/>
            <a:ext cx="1425295" cy="1415025"/>
          </a:xfrm>
          <a:prstGeom prst="rect">
            <a:avLst/>
          </a:prstGeom>
          <a:solidFill>
            <a:srgbClr val="FF883B"/>
          </a:solidFill>
        </p:spPr>
        <p:txBody>
          <a:bodyPr/>
          <a:lstStyle/>
          <a:p>
            <a:endParaRPr lang="pt-BR"/>
          </a:p>
        </p:txBody>
      </p:sp>
      <p:sp>
        <p:nvSpPr>
          <p:cNvPr id="5" name="AutoShape 5"/>
          <p:cNvSpPr/>
          <p:nvPr/>
        </p:nvSpPr>
        <p:spPr>
          <a:xfrm rot="-10800000">
            <a:off x="2850590" y="0"/>
            <a:ext cx="1425295" cy="1415025"/>
          </a:xfrm>
          <a:prstGeom prst="rect">
            <a:avLst/>
          </a:prstGeom>
          <a:solidFill>
            <a:srgbClr val="FF6300"/>
          </a:solidFill>
        </p:spPr>
        <p:txBody>
          <a:bodyPr/>
          <a:lstStyle/>
          <a:p>
            <a:endParaRPr lang="pt-BR"/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028700" y="3704097"/>
          <a:ext cx="8967486" cy="5238750"/>
        </p:xfrm>
        <a:graphic>
          <a:graphicData uri="http://schemas.openxmlformats.org/drawingml/2006/table">
            <a:tbl>
              <a:tblPr/>
              <a:tblGrid>
                <a:gridCol w="34801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28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03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42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3125">
                <a:tc>
                  <a:txBody>
                    <a:bodyPr/>
                    <a:lstStyle/>
                    <a:p>
                      <a:pPr algn="ctr">
                        <a:lnSpc>
                          <a:spcPts val="2323"/>
                        </a:lnSpc>
                        <a:defRPr/>
                      </a:pPr>
                      <a:r>
                        <a:rPr lang="en-US" sz="1659" b="1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NOMES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50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23"/>
                        </a:lnSpc>
                        <a:defRPr/>
                      </a:pPr>
                      <a:r>
                        <a:rPr lang="en-US" sz="1659" b="1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ACERTOS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50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23"/>
                        </a:lnSpc>
                        <a:defRPr/>
                      </a:pPr>
                      <a:r>
                        <a:rPr lang="en-US" sz="1659" b="1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ERROS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50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23"/>
                        </a:lnSpc>
                        <a:defRPr/>
                      </a:pPr>
                      <a:r>
                        <a:rPr lang="en-US" sz="1659" b="1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VALOR EM 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50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3125">
                <a:tc>
                  <a:txBody>
                    <a:bodyPr/>
                    <a:lstStyle/>
                    <a:p>
                      <a:pPr algn="ctr">
                        <a:lnSpc>
                          <a:spcPts val="2323"/>
                        </a:lnSpc>
                        <a:defRPr/>
                      </a:pPr>
                      <a:r>
                        <a:rPr lang="en-US" sz="165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LUIZ GUSTAVO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23"/>
                        </a:lnSpc>
                        <a:defRPr/>
                      </a:pPr>
                      <a:r>
                        <a:rPr lang="en-US" sz="165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23"/>
                        </a:lnSpc>
                        <a:defRPr/>
                      </a:pPr>
                      <a:r>
                        <a:rPr lang="en-US" sz="165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23"/>
                        </a:lnSpc>
                        <a:defRPr/>
                      </a:pPr>
                      <a:r>
                        <a:rPr lang="en-US" sz="1659" dirty="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28%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3125">
                <a:tc>
                  <a:txBody>
                    <a:bodyPr/>
                    <a:lstStyle/>
                    <a:p>
                      <a:pPr algn="ctr">
                        <a:lnSpc>
                          <a:spcPts val="2323"/>
                        </a:lnSpc>
                        <a:defRPr/>
                      </a:pPr>
                      <a:r>
                        <a:rPr lang="en-US" sz="165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MARIA CECÍLIA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23"/>
                        </a:lnSpc>
                        <a:defRPr/>
                      </a:pPr>
                      <a:r>
                        <a:rPr lang="en-US" sz="165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23"/>
                        </a:lnSpc>
                        <a:defRPr/>
                      </a:pPr>
                      <a:r>
                        <a:rPr lang="en-US" sz="165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23"/>
                        </a:lnSpc>
                        <a:defRPr/>
                      </a:pPr>
                      <a:r>
                        <a:rPr lang="en-US" sz="165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40%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3125">
                <a:tc>
                  <a:txBody>
                    <a:bodyPr/>
                    <a:lstStyle/>
                    <a:p>
                      <a:pPr algn="ctr">
                        <a:lnSpc>
                          <a:spcPts val="2323"/>
                        </a:lnSpc>
                        <a:defRPr/>
                      </a:pPr>
                      <a:r>
                        <a:rPr lang="en-US" sz="165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MATHEUS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23"/>
                        </a:lnSpc>
                        <a:defRPr/>
                      </a:pPr>
                      <a:r>
                        <a:rPr lang="en-US" sz="165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23"/>
                        </a:lnSpc>
                        <a:defRPr/>
                      </a:pPr>
                      <a:r>
                        <a:rPr lang="en-US" sz="165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23"/>
                        </a:lnSpc>
                        <a:defRPr/>
                      </a:pPr>
                      <a:r>
                        <a:rPr lang="en-US" sz="165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76%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3125">
                <a:tc>
                  <a:txBody>
                    <a:bodyPr/>
                    <a:lstStyle/>
                    <a:p>
                      <a:pPr algn="ctr">
                        <a:lnSpc>
                          <a:spcPts val="2323"/>
                        </a:lnSpc>
                        <a:defRPr/>
                      </a:pPr>
                      <a:r>
                        <a:rPr lang="en-US" sz="165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MIGUEL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23"/>
                        </a:lnSpc>
                        <a:defRPr/>
                      </a:pPr>
                      <a:r>
                        <a:rPr lang="en-US" sz="165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23"/>
                        </a:lnSpc>
                        <a:defRPr/>
                      </a:pPr>
                      <a:r>
                        <a:rPr lang="en-US" sz="165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23"/>
                        </a:lnSpc>
                        <a:defRPr/>
                      </a:pPr>
                      <a:r>
                        <a:rPr lang="en-US" sz="165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44%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73125">
                <a:tc>
                  <a:txBody>
                    <a:bodyPr/>
                    <a:lstStyle/>
                    <a:p>
                      <a:pPr algn="ctr">
                        <a:lnSpc>
                          <a:spcPts val="2323"/>
                        </a:lnSpc>
                        <a:defRPr/>
                      </a:pPr>
                      <a:r>
                        <a:rPr lang="en-US" sz="165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TOTAL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23"/>
                        </a:lnSpc>
                        <a:defRPr/>
                      </a:pPr>
                      <a:r>
                        <a:rPr lang="en-US" sz="165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47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23"/>
                        </a:lnSpc>
                        <a:defRPr/>
                      </a:pPr>
                      <a:r>
                        <a:rPr lang="en-US" sz="165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53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23"/>
                        </a:lnSpc>
                        <a:defRPr/>
                      </a:pPr>
                      <a:r>
                        <a:rPr lang="en-US" sz="1659" dirty="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47%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0360114" y="5342397"/>
          <a:ext cx="7315200" cy="1962150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81075">
                <a:tc>
                  <a:txBody>
                    <a:bodyPr/>
                    <a:lstStyle/>
                    <a:p>
                      <a:pPr algn="ctr">
                        <a:lnSpc>
                          <a:spcPts val="2323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50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23"/>
                        </a:lnSpc>
                        <a:defRPr/>
                      </a:pPr>
                      <a:r>
                        <a:rPr lang="en-US" sz="1659" b="1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ACERTOS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50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23"/>
                        </a:lnSpc>
                        <a:defRPr/>
                      </a:pPr>
                      <a:r>
                        <a:rPr lang="en-US" sz="1659" b="1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ERROS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50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23"/>
                        </a:lnSpc>
                        <a:defRPr/>
                      </a:pPr>
                      <a:r>
                        <a:rPr lang="en-US" sz="1659" b="1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VALOR 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50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1075">
                <a:tc>
                  <a:txBody>
                    <a:bodyPr/>
                    <a:lstStyle/>
                    <a:p>
                      <a:pPr algn="ctr">
                        <a:lnSpc>
                          <a:spcPts val="2323"/>
                        </a:lnSpc>
                        <a:defRPr/>
                      </a:pPr>
                      <a:r>
                        <a:rPr lang="en-US" sz="165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GRUPO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2C2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23"/>
                        </a:lnSpc>
                        <a:defRPr/>
                      </a:pPr>
                      <a:r>
                        <a:rPr lang="en-US" sz="165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2C2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23"/>
                        </a:lnSpc>
                        <a:defRPr/>
                      </a:pPr>
                      <a:r>
                        <a:rPr lang="en-US" sz="165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2C2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23"/>
                        </a:lnSpc>
                        <a:defRPr/>
                      </a:pPr>
                      <a:r>
                        <a:rPr lang="en-US" sz="165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48%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2C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4548080" y="817612"/>
            <a:ext cx="9191841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1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Atividade 1 e 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830049"/>
          </a:xfrm>
          <a:prstGeom prst="rect">
            <a:avLst/>
          </a:prstGeom>
          <a:solidFill>
            <a:srgbClr val="333333"/>
          </a:solidFill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 rot="-10800000">
            <a:off x="0" y="0"/>
            <a:ext cx="1425295" cy="1415025"/>
          </a:xfrm>
          <a:prstGeom prst="rect">
            <a:avLst/>
          </a:prstGeom>
          <a:solidFill>
            <a:srgbClr val="FF6300"/>
          </a:solidFill>
        </p:spPr>
        <p:txBody>
          <a:bodyPr/>
          <a:lstStyle/>
          <a:p>
            <a:endParaRPr lang="pt-BR"/>
          </a:p>
        </p:txBody>
      </p:sp>
      <p:sp>
        <p:nvSpPr>
          <p:cNvPr id="4" name="AutoShape 4"/>
          <p:cNvSpPr/>
          <p:nvPr/>
        </p:nvSpPr>
        <p:spPr>
          <a:xfrm rot="-10800000">
            <a:off x="1425295" y="1415025"/>
            <a:ext cx="1425295" cy="1415025"/>
          </a:xfrm>
          <a:prstGeom prst="rect">
            <a:avLst/>
          </a:prstGeom>
          <a:solidFill>
            <a:srgbClr val="FF883B"/>
          </a:solidFill>
        </p:spPr>
        <p:txBody>
          <a:bodyPr/>
          <a:lstStyle/>
          <a:p>
            <a:endParaRPr lang="pt-BR"/>
          </a:p>
        </p:txBody>
      </p:sp>
      <p:sp>
        <p:nvSpPr>
          <p:cNvPr id="5" name="AutoShape 5"/>
          <p:cNvSpPr/>
          <p:nvPr/>
        </p:nvSpPr>
        <p:spPr>
          <a:xfrm rot="-10800000">
            <a:off x="2850590" y="0"/>
            <a:ext cx="1425295" cy="1415025"/>
          </a:xfrm>
          <a:prstGeom prst="rect">
            <a:avLst/>
          </a:prstGeom>
          <a:solidFill>
            <a:srgbClr val="FF6300"/>
          </a:solid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4548080" y="817612"/>
            <a:ext cx="12849441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Atividade 1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712647" y="3295650"/>
          <a:ext cx="5963770" cy="5962651"/>
        </p:xfrm>
        <a:graphic>
          <a:graphicData uri="http://schemas.openxmlformats.org/drawingml/2006/table">
            <a:tbl>
              <a:tblPr/>
              <a:tblGrid>
                <a:gridCol w="3679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38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0473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01. Conceitos de Marketing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3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13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0473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02. Comportamento do Consumidor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3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0473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03. Planejamento e Análise Estratégica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3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5616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04. Logística e Gestão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3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5616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05. Demografia e Mercado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3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9144000" y="3295650"/>
          <a:ext cx="5960887" cy="5962650"/>
        </p:xfrm>
        <a:graphic>
          <a:graphicData uri="http://schemas.openxmlformats.org/drawingml/2006/table">
            <a:tbl>
              <a:tblPr/>
              <a:tblGrid>
                <a:gridCol w="3879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17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78647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06. </a:t>
                      </a:r>
                      <a:r>
                        <a:rPr lang="en-US" sz="1999" b="1" dirty="0" err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Ciclo</a:t>
                      </a:r>
                      <a:r>
                        <a:rPr lang="en-US" sz="1999" b="1" dirty="0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 de Vida e </a:t>
                      </a:r>
                      <a:r>
                        <a:rPr lang="en-US" sz="1999" b="1" dirty="0" err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Posicionamento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3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8452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07. </a:t>
                      </a:r>
                      <a:r>
                        <a:rPr lang="en-US" sz="1999" b="1" dirty="0" err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Preço</a:t>
                      </a:r>
                      <a:r>
                        <a:rPr lang="en-US" sz="1999" b="1" dirty="0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 e </a:t>
                      </a:r>
                      <a:r>
                        <a:rPr lang="en-US" sz="1999" b="1" dirty="0" err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Lealdade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3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8452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08. Análise Competitiva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3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8452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09. Valor e Custos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3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8647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10. Atendimento ao Cliente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3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2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490287"/>
              </p:ext>
            </p:extLst>
          </p:nvPr>
        </p:nvGraphicFramePr>
        <p:xfrm>
          <a:off x="15343011" y="3305735"/>
          <a:ext cx="1162131" cy="5982808"/>
        </p:xfrm>
        <a:graphic>
          <a:graphicData uri="http://schemas.openxmlformats.org/drawingml/2006/table">
            <a:tbl>
              <a:tblPr/>
              <a:tblGrid>
                <a:gridCol w="1162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66773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800">
                        <a:latin typeface="Arimo Bold" panose="020B0604020202020204" charset="0"/>
                        <a:ea typeface="Arimo Bold" panose="020B0604020202020204" charset="0"/>
                        <a:cs typeface="Arimo Bold" panose="020B060402020202020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4798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Arimo Bold" panose="020B0604020202020204" charset="0"/>
                          <a:ea typeface="Arimo Bold" panose="020B0604020202020204" charset="0"/>
                          <a:cs typeface="Arimo Bold" panose="020B0604020202020204" charset="0"/>
                          <a:sym typeface="Arimo Bold"/>
                        </a:rPr>
                        <a:t>50%</a:t>
                      </a:r>
                      <a:endParaRPr lang="en-US" sz="1800" dirty="0">
                        <a:latin typeface="Arimo Bold" panose="020B0604020202020204" charset="0"/>
                        <a:ea typeface="Arimo Bold" panose="020B0604020202020204" charset="0"/>
                        <a:cs typeface="Arimo Bold" panose="020B060402020202020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8344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Arimo Bold" panose="020B0604020202020204" charset="0"/>
                          <a:ea typeface="Arimo Bold" panose="020B0604020202020204" charset="0"/>
                          <a:cs typeface="Arimo Bold" panose="020B0604020202020204" charset="0"/>
                          <a:sym typeface="Arimo Bold"/>
                        </a:rPr>
                        <a:t>62,50%</a:t>
                      </a:r>
                      <a:endParaRPr lang="en-US" sz="1800">
                        <a:latin typeface="Arimo Bold" panose="020B0604020202020204" charset="0"/>
                        <a:ea typeface="Arimo Bold" panose="020B0604020202020204" charset="0"/>
                        <a:cs typeface="Arimo Bold" panose="020B060402020202020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8984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Arimo Bold" panose="020B0604020202020204" charset="0"/>
                          <a:ea typeface="Arimo Bold" panose="020B0604020202020204" charset="0"/>
                          <a:cs typeface="Arimo Bold" panose="020B0604020202020204" charset="0"/>
                          <a:sym typeface="Arimo Bold"/>
                        </a:rPr>
                        <a:t>50%</a:t>
                      </a:r>
                      <a:endParaRPr lang="en-US" sz="1800">
                        <a:latin typeface="Arimo Bold" panose="020B0604020202020204" charset="0"/>
                        <a:ea typeface="Arimo Bold" panose="020B0604020202020204" charset="0"/>
                        <a:cs typeface="Arimo Bold" panose="020B060402020202020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93909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Arimo Bold" panose="020B0604020202020204" charset="0"/>
                          <a:ea typeface="Arimo Bold" panose="020B0604020202020204" charset="0"/>
                          <a:cs typeface="Arimo Bold" panose="020B0604020202020204" charset="0"/>
                          <a:sym typeface="Arimo Bold"/>
                        </a:rPr>
                        <a:t>50%</a:t>
                      </a:r>
                      <a:endParaRPr lang="en-US" sz="1800" dirty="0">
                        <a:latin typeface="Arimo Bold" panose="020B0604020202020204" charset="0"/>
                        <a:ea typeface="Arimo Bold" panose="020B0604020202020204" charset="0"/>
                        <a:cs typeface="Arimo Bold" panose="020B060402020202020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0710"/>
              </p:ext>
            </p:extLst>
          </p:nvPr>
        </p:nvGraphicFramePr>
        <p:xfrm>
          <a:off x="15343012" y="3305735"/>
          <a:ext cx="1162130" cy="1186675"/>
        </p:xfrm>
        <a:graphic>
          <a:graphicData uri="http://schemas.openxmlformats.org/drawingml/2006/table">
            <a:tbl>
              <a:tblPr/>
              <a:tblGrid>
                <a:gridCol w="1162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86675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41,67%</a:t>
                      </a:r>
                      <a:endParaRPr lang="en-US" sz="105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990109"/>
              </p:ext>
            </p:extLst>
          </p:nvPr>
        </p:nvGraphicFramePr>
        <p:xfrm>
          <a:off x="6838868" y="3295651"/>
          <a:ext cx="1162132" cy="5992892"/>
        </p:xfrm>
        <a:graphic>
          <a:graphicData uri="http://schemas.openxmlformats.org/drawingml/2006/table">
            <a:tbl>
              <a:tblPr/>
              <a:tblGrid>
                <a:gridCol w="116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35543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65%</a:t>
                      </a:r>
                      <a:endParaRPr lang="en-US" sz="18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3371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50%</a:t>
                      </a:r>
                      <a:endParaRPr lang="en-US" sz="18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3600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56,25%</a:t>
                      </a:r>
                      <a:endParaRPr lang="en-US" sz="18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0189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33,33%</a:t>
                      </a:r>
                      <a:endParaRPr lang="en-US" sz="18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0189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37,50%</a:t>
                      </a:r>
                      <a:endParaRPr lang="en-US" sz="18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830049"/>
          </a:xfrm>
          <a:prstGeom prst="rect">
            <a:avLst/>
          </a:prstGeom>
          <a:solidFill>
            <a:srgbClr val="333333"/>
          </a:solidFill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 rot="-10800000">
            <a:off x="0" y="0"/>
            <a:ext cx="1425295" cy="1415025"/>
          </a:xfrm>
          <a:prstGeom prst="rect">
            <a:avLst/>
          </a:prstGeom>
          <a:solidFill>
            <a:srgbClr val="FF6300"/>
          </a:solidFill>
        </p:spPr>
        <p:txBody>
          <a:bodyPr/>
          <a:lstStyle/>
          <a:p>
            <a:endParaRPr lang="pt-BR"/>
          </a:p>
        </p:txBody>
      </p:sp>
      <p:sp>
        <p:nvSpPr>
          <p:cNvPr id="4" name="AutoShape 4"/>
          <p:cNvSpPr/>
          <p:nvPr/>
        </p:nvSpPr>
        <p:spPr>
          <a:xfrm rot="-10800000">
            <a:off x="1425295" y="1415025"/>
            <a:ext cx="1425295" cy="1415025"/>
          </a:xfrm>
          <a:prstGeom prst="rect">
            <a:avLst/>
          </a:prstGeom>
          <a:solidFill>
            <a:srgbClr val="FF883B"/>
          </a:solidFill>
        </p:spPr>
        <p:txBody>
          <a:bodyPr/>
          <a:lstStyle/>
          <a:p>
            <a:endParaRPr lang="pt-BR"/>
          </a:p>
        </p:txBody>
      </p:sp>
      <p:sp>
        <p:nvSpPr>
          <p:cNvPr id="5" name="AutoShape 5"/>
          <p:cNvSpPr/>
          <p:nvPr/>
        </p:nvSpPr>
        <p:spPr>
          <a:xfrm rot="-10800000">
            <a:off x="2850590" y="0"/>
            <a:ext cx="1425295" cy="1415025"/>
          </a:xfrm>
          <a:prstGeom prst="rect">
            <a:avLst/>
          </a:prstGeom>
          <a:solidFill>
            <a:srgbClr val="FF6300"/>
          </a:solid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4548080" y="817612"/>
            <a:ext cx="12849441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Atividade 2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712647" y="3295650"/>
          <a:ext cx="5963770" cy="5962651"/>
        </p:xfrm>
        <a:graphic>
          <a:graphicData uri="http://schemas.openxmlformats.org/drawingml/2006/table">
            <a:tbl>
              <a:tblPr/>
              <a:tblGrid>
                <a:gridCol w="3679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38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0473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01. Conceitos de Marketing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3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0473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02. Comportamento do Consumidor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3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0473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03. Planejamento e Análise Estratégica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3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5616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04. Logística e Gestão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3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5616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05. Demografia e Mercado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3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9144000" y="3295650"/>
          <a:ext cx="5960887" cy="5962650"/>
        </p:xfrm>
        <a:graphic>
          <a:graphicData uri="http://schemas.openxmlformats.org/drawingml/2006/table">
            <a:tbl>
              <a:tblPr/>
              <a:tblGrid>
                <a:gridCol w="3879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17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78647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06. Ciclo de Vida e Posicionamento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3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8452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07. Preço e Lealdade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3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8452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08. Análise Competitiva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3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8452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09. Valor e Custos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3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8647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10. Atendimento ao Cliente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3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53286"/>
              </p:ext>
            </p:extLst>
          </p:nvPr>
        </p:nvGraphicFramePr>
        <p:xfrm>
          <a:off x="15343012" y="3305735"/>
          <a:ext cx="1390732" cy="5952565"/>
        </p:xfrm>
        <a:graphic>
          <a:graphicData uri="http://schemas.openxmlformats.org/drawingml/2006/table">
            <a:tbl>
              <a:tblPr/>
              <a:tblGrid>
                <a:gridCol w="1390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59864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9314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50%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2893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100%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3631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100%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6863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0%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6974050"/>
              </p:ext>
            </p:extLst>
          </p:nvPr>
        </p:nvGraphicFramePr>
        <p:xfrm>
          <a:off x="15343012" y="3305735"/>
          <a:ext cx="1390732" cy="1186675"/>
        </p:xfrm>
        <a:graphic>
          <a:graphicData uri="http://schemas.openxmlformats.org/drawingml/2006/table">
            <a:tbl>
              <a:tblPr/>
              <a:tblGrid>
                <a:gridCol w="1390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86675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33,33%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632454"/>
              </p:ext>
            </p:extLst>
          </p:nvPr>
        </p:nvGraphicFramePr>
        <p:xfrm>
          <a:off x="6838868" y="3305735"/>
          <a:ext cx="1390732" cy="5968143"/>
        </p:xfrm>
        <a:graphic>
          <a:graphicData uri="http://schemas.openxmlformats.org/drawingml/2006/table">
            <a:tbl>
              <a:tblPr/>
              <a:tblGrid>
                <a:gridCol w="1390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51172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40%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0364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33,33%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9711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25%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4994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33,33%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1902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100%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6095" y="-886032"/>
            <a:ext cx="19115946" cy="12111384"/>
          </a:xfrm>
          <a:custGeom>
            <a:avLst/>
            <a:gdLst/>
            <a:ahLst/>
            <a:cxnLst/>
            <a:rect l="l" t="t" r="r" b="b"/>
            <a:pathLst>
              <a:path w="19115946" h="12111384">
                <a:moveTo>
                  <a:pt x="0" y="0"/>
                </a:moveTo>
                <a:lnTo>
                  <a:pt x="19115946" y="0"/>
                </a:lnTo>
                <a:lnTo>
                  <a:pt x="19115946" y="12111384"/>
                </a:lnTo>
                <a:lnTo>
                  <a:pt x="0" y="121113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87" b="-918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2700000">
            <a:off x="845462" y="-1977197"/>
            <a:ext cx="3564488" cy="4346937"/>
          </a:xfrm>
          <a:custGeom>
            <a:avLst/>
            <a:gdLst/>
            <a:ahLst/>
            <a:cxnLst/>
            <a:rect l="l" t="t" r="r" b="b"/>
            <a:pathLst>
              <a:path w="3564488" h="4346937">
                <a:moveTo>
                  <a:pt x="0" y="0"/>
                </a:moveTo>
                <a:lnTo>
                  <a:pt x="3564488" y="0"/>
                </a:lnTo>
                <a:lnTo>
                  <a:pt x="3564488" y="4346937"/>
                </a:lnTo>
                <a:lnTo>
                  <a:pt x="0" y="43469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2410011" y="139122"/>
            <a:ext cx="6679254" cy="4714768"/>
            <a:chOff x="0" y="0"/>
            <a:chExt cx="1971887" cy="13919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71887" cy="1391920"/>
            </a:xfrm>
            <a:custGeom>
              <a:avLst/>
              <a:gdLst/>
              <a:ahLst/>
              <a:cxnLst/>
              <a:rect l="l" t="t" r="r" b="b"/>
              <a:pathLst>
                <a:path w="1971887" h="1391920">
                  <a:moveTo>
                    <a:pt x="1847427" y="1391920"/>
                  </a:moveTo>
                  <a:lnTo>
                    <a:pt x="124460" y="1391920"/>
                  </a:lnTo>
                  <a:cubicBezTo>
                    <a:pt x="55880" y="1391920"/>
                    <a:pt x="0" y="1336040"/>
                    <a:pt x="0" y="12674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47427" y="0"/>
                  </a:lnTo>
                  <a:cubicBezTo>
                    <a:pt x="1916007" y="0"/>
                    <a:pt x="1971887" y="55880"/>
                    <a:pt x="1971887" y="124460"/>
                  </a:cubicBezTo>
                  <a:lnTo>
                    <a:pt x="1971887" y="1267460"/>
                  </a:lnTo>
                  <a:cubicBezTo>
                    <a:pt x="1971887" y="1336040"/>
                    <a:pt x="1916007" y="1391920"/>
                    <a:pt x="1847427" y="1391920"/>
                  </a:cubicBezTo>
                  <a:close/>
                </a:path>
              </a:pathLst>
            </a:custGeom>
            <a:solidFill>
              <a:srgbClr val="D9D9D9">
                <a:alpha val="69804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17840" y="139122"/>
            <a:ext cx="6605134" cy="4662448"/>
            <a:chOff x="0" y="0"/>
            <a:chExt cx="1971887" cy="13919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71887" cy="1391920"/>
            </a:xfrm>
            <a:custGeom>
              <a:avLst/>
              <a:gdLst/>
              <a:ahLst/>
              <a:cxnLst/>
              <a:rect l="l" t="t" r="r" b="b"/>
              <a:pathLst>
                <a:path w="1971887" h="1391920">
                  <a:moveTo>
                    <a:pt x="1847427" y="1391920"/>
                  </a:moveTo>
                  <a:lnTo>
                    <a:pt x="124460" y="1391920"/>
                  </a:lnTo>
                  <a:cubicBezTo>
                    <a:pt x="55880" y="1391920"/>
                    <a:pt x="0" y="1336040"/>
                    <a:pt x="0" y="12674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47427" y="0"/>
                  </a:lnTo>
                  <a:cubicBezTo>
                    <a:pt x="1916007" y="0"/>
                    <a:pt x="1971887" y="55880"/>
                    <a:pt x="1971887" y="124460"/>
                  </a:cubicBezTo>
                  <a:lnTo>
                    <a:pt x="1971887" y="1267460"/>
                  </a:lnTo>
                  <a:cubicBezTo>
                    <a:pt x="1971887" y="1336040"/>
                    <a:pt x="1916007" y="1391920"/>
                    <a:pt x="1847427" y="1391920"/>
                  </a:cubicBezTo>
                  <a:close/>
                </a:path>
              </a:pathLst>
            </a:custGeom>
            <a:solidFill>
              <a:srgbClr val="A6A6A6">
                <a:alpha val="69804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395723" y="4929808"/>
            <a:ext cx="6707829" cy="4449665"/>
            <a:chOff x="0" y="0"/>
            <a:chExt cx="2098306" cy="13919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98307" cy="1391920"/>
            </a:xfrm>
            <a:custGeom>
              <a:avLst/>
              <a:gdLst/>
              <a:ahLst/>
              <a:cxnLst/>
              <a:rect l="l" t="t" r="r" b="b"/>
              <a:pathLst>
                <a:path w="2098307" h="1391920">
                  <a:moveTo>
                    <a:pt x="1973846" y="1391920"/>
                  </a:moveTo>
                  <a:lnTo>
                    <a:pt x="124460" y="1391920"/>
                  </a:lnTo>
                  <a:cubicBezTo>
                    <a:pt x="55880" y="1391920"/>
                    <a:pt x="0" y="1336040"/>
                    <a:pt x="0" y="12674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73847" y="0"/>
                  </a:lnTo>
                  <a:cubicBezTo>
                    <a:pt x="2042426" y="0"/>
                    <a:pt x="2098307" y="55880"/>
                    <a:pt x="2098307" y="124460"/>
                  </a:cubicBezTo>
                  <a:lnTo>
                    <a:pt x="2098307" y="1267460"/>
                  </a:lnTo>
                  <a:cubicBezTo>
                    <a:pt x="2098307" y="1336040"/>
                    <a:pt x="2042426" y="1391920"/>
                    <a:pt x="1973847" y="1391920"/>
                  </a:cubicBezTo>
                  <a:close/>
                </a:path>
              </a:pathLst>
            </a:custGeom>
            <a:solidFill>
              <a:srgbClr val="737373">
                <a:alpha val="69804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0" name="Freeform 10"/>
          <p:cNvSpPr/>
          <p:nvPr/>
        </p:nvSpPr>
        <p:spPr>
          <a:xfrm rot="7190078">
            <a:off x="13880197" y="7651531"/>
            <a:ext cx="3564488" cy="4346937"/>
          </a:xfrm>
          <a:custGeom>
            <a:avLst/>
            <a:gdLst/>
            <a:ahLst/>
            <a:cxnLst/>
            <a:rect l="l" t="t" r="r" b="b"/>
            <a:pathLst>
              <a:path w="3564488" h="4346937">
                <a:moveTo>
                  <a:pt x="0" y="0"/>
                </a:moveTo>
                <a:lnTo>
                  <a:pt x="3564488" y="0"/>
                </a:lnTo>
                <a:lnTo>
                  <a:pt x="3564488" y="4346937"/>
                </a:lnTo>
                <a:lnTo>
                  <a:pt x="0" y="43469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1" name="Group 11"/>
          <p:cNvGrpSpPr/>
          <p:nvPr/>
        </p:nvGrpSpPr>
        <p:grpSpPr>
          <a:xfrm>
            <a:off x="9144000" y="4873420"/>
            <a:ext cx="6578974" cy="4562441"/>
            <a:chOff x="0" y="0"/>
            <a:chExt cx="2007129" cy="139192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07129" cy="1391920"/>
            </a:xfrm>
            <a:custGeom>
              <a:avLst/>
              <a:gdLst/>
              <a:ahLst/>
              <a:cxnLst/>
              <a:rect l="l" t="t" r="r" b="b"/>
              <a:pathLst>
                <a:path w="2007129" h="1391920">
                  <a:moveTo>
                    <a:pt x="1882668" y="1391920"/>
                  </a:moveTo>
                  <a:lnTo>
                    <a:pt x="124460" y="1391920"/>
                  </a:lnTo>
                  <a:cubicBezTo>
                    <a:pt x="55880" y="1391920"/>
                    <a:pt x="0" y="1336040"/>
                    <a:pt x="0" y="12674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82669" y="0"/>
                  </a:lnTo>
                  <a:cubicBezTo>
                    <a:pt x="1951249" y="0"/>
                    <a:pt x="2007129" y="55880"/>
                    <a:pt x="2007129" y="124460"/>
                  </a:cubicBezTo>
                  <a:lnTo>
                    <a:pt x="2007129" y="1267460"/>
                  </a:lnTo>
                  <a:cubicBezTo>
                    <a:pt x="2007129" y="1336040"/>
                    <a:pt x="1951249" y="1391920"/>
                    <a:pt x="1882669" y="1391920"/>
                  </a:cubicBezTo>
                  <a:close/>
                </a:path>
              </a:pathLst>
            </a:custGeom>
            <a:solidFill>
              <a:srgbClr val="545454">
                <a:alpha val="69804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908413" y="3663993"/>
            <a:ext cx="2418855" cy="2418855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5" name="AutoShape 15"/>
          <p:cNvSpPr/>
          <p:nvPr/>
        </p:nvSpPr>
        <p:spPr>
          <a:xfrm>
            <a:off x="8670984" y="4476070"/>
            <a:ext cx="893711" cy="0"/>
          </a:xfrm>
          <a:prstGeom prst="line">
            <a:avLst/>
          </a:prstGeom>
          <a:ln w="38100" cap="rnd">
            <a:solidFill>
              <a:srgbClr val="FF650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6" name="TextBox 16"/>
          <p:cNvSpPr txBox="1"/>
          <p:nvPr/>
        </p:nvSpPr>
        <p:spPr>
          <a:xfrm>
            <a:off x="7409285" y="4573978"/>
            <a:ext cx="3417110" cy="551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1"/>
              </a:lnSpc>
            </a:pPr>
            <a:r>
              <a:rPr lang="en-US" sz="3375" b="1" spc="337">
                <a:solidFill>
                  <a:srgbClr val="301906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SWOT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747539" y="1043450"/>
            <a:ext cx="3243044" cy="266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402"/>
              </a:lnSpc>
            </a:pPr>
            <a:r>
              <a:rPr lang="en-US" sz="16002" b="1" spc="1600">
                <a:solidFill>
                  <a:srgbClr val="F5D6C3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971269" y="1043450"/>
            <a:ext cx="3243044" cy="266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402"/>
              </a:lnSpc>
            </a:pPr>
            <a:r>
              <a:rPr lang="en-US" sz="16002" b="1" spc="1600">
                <a:solidFill>
                  <a:srgbClr val="FDBCA7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747539" y="5844723"/>
            <a:ext cx="3243044" cy="266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402"/>
              </a:lnSpc>
            </a:pPr>
            <a:r>
              <a:rPr lang="en-US" sz="16002" b="1" spc="1600">
                <a:solidFill>
                  <a:srgbClr val="D76249">
                    <a:alpha val="64706"/>
                  </a:srgbClr>
                </a:solidFill>
                <a:latin typeface="Kollektif Bold"/>
                <a:ea typeface="Kollektif Bold"/>
                <a:cs typeface="Kollektif Bold"/>
                <a:sym typeface="Kollektif Bold"/>
              </a:rPr>
              <a:t>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627706" y="391050"/>
            <a:ext cx="2741355" cy="339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17"/>
              </a:lnSpc>
              <a:spcBef>
                <a:spcPct val="0"/>
              </a:spcBef>
            </a:pPr>
            <a:r>
              <a:rPr lang="en-US" sz="2250" b="1" spc="112">
                <a:solidFill>
                  <a:srgbClr val="FF6506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FORÇA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627706" y="5029769"/>
            <a:ext cx="3152470" cy="339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17"/>
              </a:lnSpc>
              <a:spcBef>
                <a:spcPct val="0"/>
              </a:spcBef>
            </a:pPr>
            <a:r>
              <a:rPr lang="en-US" sz="2250" b="1" spc="112">
                <a:solidFill>
                  <a:srgbClr val="FF6506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OPORTUNIDADES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420407" y="264219"/>
            <a:ext cx="3096409" cy="339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317"/>
              </a:lnSpc>
              <a:spcBef>
                <a:spcPct val="0"/>
              </a:spcBef>
            </a:pPr>
            <a:r>
              <a:rPr lang="en-US" sz="2250" b="1" spc="112">
                <a:solidFill>
                  <a:srgbClr val="FF6506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FRAQUEZA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822149" y="5029769"/>
            <a:ext cx="1705881" cy="339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317"/>
              </a:lnSpc>
              <a:spcBef>
                <a:spcPct val="0"/>
              </a:spcBef>
            </a:pPr>
            <a:r>
              <a:rPr lang="en-US" sz="2250" b="1" spc="112">
                <a:solidFill>
                  <a:srgbClr val="FF6506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AMEAÇAS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971269" y="5701585"/>
            <a:ext cx="3243044" cy="266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402"/>
              </a:lnSpc>
            </a:pPr>
            <a:r>
              <a:rPr lang="en-US" sz="16002" b="1" spc="1600">
                <a:solidFill>
                  <a:srgbClr val="D76249">
                    <a:alpha val="84706"/>
                  </a:srgbClr>
                </a:solidFill>
                <a:latin typeface="Kollektif Bold"/>
                <a:ea typeface="Kollektif Bold"/>
                <a:cs typeface="Kollektif Bold"/>
                <a:sym typeface="Kollektif Bold"/>
              </a:rPr>
              <a:t>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726676" y="942171"/>
            <a:ext cx="6205202" cy="3855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3"/>
              </a:lnSpc>
            </a:pPr>
            <a:endParaRPr/>
          </a:p>
          <a:p>
            <a:pPr marL="344392" lvl="1" indent="-172196" algn="ctr">
              <a:lnSpc>
                <a:spcPts val="2233"/>
              </a:lnSpc>
              <a:spcBef>
                <a:spcPct val="0"/>
              </a:spcBef>
              <a:buFont typeface="Arial"/>
              <a:buChar char="•"/>
            </a:pPr>
            <a:r>
              <a:rPr lang="en-US" sz="1595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Atendimento Personalizado: </a:t>
            </a:r>
            <a:r>
              <a:rPr lang="en-US" sz="159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consultores treinados que ajudam na escolha do celular ideal.</a:t>
            </a:r>
          </a:p>
          <a:p>
            <a:pPr marL="344392" lvl="1" indent="-172196" algn="ctr">
              <a:lnSpc>
                <a:spcPts val="2233"/>
              </a:lnSpc>
              <a:spcBef>
                <a:spcPct val="0"/>
              </a:spcBef>
              <a:buFont typeface="Arial"/>
              <a:buChar char="•"/>
            </a:pPr>
            <a:r>
              <a:rPr lang="en-US" sz="1595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Expertise no Mercado:</a:t>
            </a:r>
            <a:r>
              <a:rPr lang="en-US" sz="159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Equipe bem-informada sobre tendências e lançamentos, garantindo recomendações confiáveis.</a:t>
            </a:r>
          </a:p>
          <a:p>
            <a:pPr marL="344392" lvl="1" indent="-172196" algn="ctr">
              <a:lnSpc>
                <a:spcPts val="2233"/>
              </a:lnSpc>
              <a:spcBef>
                <a:spcPct val="0"/>
              </a:spcBef>
              <a:buFont typeface="Arial"/>
              <a:buChar char="•"/>
            </a:pPr>
            <a:r>
              <a:rPr lang="en-US" sz="1595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Sistema de Gestão Integrado:</a:t>
            </a:r>
            <a:r>
              <a:rPr lang="en-US" sz="159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Software otimiza controle de estoque e vendas, melhorando a eficiência.</a:t>
            </a:r>
          </a:p>
          <a:p>
            <a:pPr marL="344392" lvl="1" indent="-172196" algn="ctr">
              <a:lnSpc>
                <a:spcPts val="2233"/>
              </a:lnSpc>
              <a:spcBef>
                <a:spcPct val="0"/>
              </a:spcBef>
              <a:buFont typeface="Arial"/>
              <a:buChar char="•"/>
            </a:pPr>
            <a:r>
              <a:rPr lang="en-US" sz="1595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Serviços Adicionais: </a:t>
            </a:r>
            <a:r>
              <a:rPr lang="en-US" sz="159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Oferece assistência técnica, personalização e garantias estendidas.</a:t>
            </a:r>
          </a:p>
          <a:p>
            <a:pPr marL="344392" lvl="1" indent="-172196" algn="ctr">
              <a:lnSpc>
                <a:spcPts val="2233"/>
              </a:lnSpc>
              <a:spcBef>
                <a:spcPct val="0"/>
              </a:spcBef>
              <a:buFont typeface="Arial"/>
              <a:buChar char="•"/>
            </a:pPr>
            <a:r>
              <a:rPr lang="en-US" sz="1595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Processo de Venda Ágil:</a:t>
            </a:r>
            <a:r>
              <a:rPr lang="en-US" sz="159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Vendas simplificadas com opções online e retirada rápida na loja.</a:t>
            </a:r>
          </a:p>
          <a:p>
            <a:pPr algn="ctr">
              <a:lnSpc>
                <a:spcPts val="2233"/>
              </a:lnSpc>
              <a:spcBef>
                <a:spcPct val="0"/>
              </a:spcBef>
            </a:pPr>
            <a:endParaRPr lang="en-US" sz="1595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2233"/>
              </a:lnSpc>
              <a:spcBef>
                <a:spcPct val="0"/>
              </a:spcBef>
            </a:pPr>
            <a:endParaRPr lang="en-US" sz="1595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477675" y="1147021"/>
            <a:ext cx="5930479" cy="3026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endParaRPr/>
          </a:p>
          <a:p>
            <a:pPr marL="345439" lvl="1" indent="-172720" algn="ctr">
              <a:lnSpc>
                <a:spcPts val="2239"/>
              </a:lnSpc>
              <a:buFont typeface="Arial"/>
              <a:buChar char="•"/>
            </a:pPr>
            <a:r>
              <a:rPr lang="en-US" sz="15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Treinamento Limitado:</a:t>
            </a:r>
            <a:r>
              <a:rPr lang="en-US" sz="15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Falta de capacitação contínua resulta em lacunas no conhecimento da equipe.</a:t>
            </a:r>
          </a:p>
          <a:p>
            <a:pPr marL="345439" lvl="1" indent="-172720" algn="ctr">
              <a:lnSpc>
                <a:spcPts val="2239"/>
              </a:lnSpc>
              <a:buFont typeface="Arial"/>
              <a:buChar char="•"/>
            </a:pPr>
            <a:r>
              <a:rPr lang="en-US" sz="15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Falta de Variedade de Produtos:</a:t>
            </a:r>
            <a:r>
              <a:rPr lang="en-US" sz="15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Portfólio limitado pode levar clientes a escolher concorrentes.</a:t>
            </a:r>
          </a:p>
          <a:p>
            <a:pPr marL="345439" lvl="1" indent="-172720" algn="ctr">
              <a:lnSpc>
                <a:spcPts val="2239"/>
              </a:lnSpc>
              <a:buFont typeface="Arial"/>
              <a:buChar char="•"/>
            </a:pPr>
            <a:r>
              <a:rPr lang="en-US" sz="15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Tempo de Espera:</a:t>
            </a:r>
            <a:r>
              <a:rPr lang="en-US" sz="15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Reclamações frequentes sobre longos tempos de atendimento.</a:t>
            </a:r>
          </a:p>
          <a:p>
            <a:pPr marL="345439" lvl="1" indent="-172720" algn="ctr">
              <a:lnSpc>
                <a:spcPts val="2239"/>
              </a:lnSpc>
              <a:buFont typeface="Arial"/>
              <a:buChar char="•"/>
            </a:pPr>
            <a:r>
              <a:rPr lang="en-US" sz="15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Logística Ineficiente:</a:t>
            </a:r>
            <a:r>
              <a:rPr lang="en-US" sz="15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Atrasos na entrega impactam a satisfação do cliente e as vendas.</a:t>
            </a:r>
          </a:p>
          <a:p>
            <a:pPr algn="ctr">
              <a:lnSpc>
                <a:spcPts val="2239"/>
              </a:lnSpc>
            </a:pPr>
            <a:endParaRPr lang="en-US" sz="159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2239"/>
              </a:lnSpc>
              <a:spcBef>
                <a:spcPct val="0"/>
              </a:spcBef>
            </a:pPr>
            <a:endParaRPr lang="en-US" sz="159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553560" y="5187893"/>
            <a:ext cx="6117424" cy="4131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endParaRPr dirty="0"/>
          </a:p>
          <a:p>
            <a:pPr algn="ctr">
              <a:lnSpc>
                <a:spcPts val="2239"/>
              </a:lnSpc>
            </a:pPr>
            <a:endParaRPr dirty="0"/>
          </a:p>
          <a:p>
            <a:pPr marL="345439" lvl="1" indent="-172720" algn="ctr">
              <a:lnSpc>
                <a:spcPts val="2239"/>
              </a:lnSpc>
              <a:buFont typeface="Arial"/>
              <a:buChar char="•"/>
            </a:pPr>
            <a:r>
              <a:rPr lang="en-US" sz="15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Falta de </a:t>
            </a:r>
            <a:r>
              <a:rPr lang="en-US" sz="15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Educação</a:t>
            </a:r>
            <a:r>
              <a:rPr lang="en-US" sz="15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15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sobre</a:t>
            </a:r>
            <a:r>
              <a:rPr lang="en-US" sz="15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15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Produtos</a:t>
            </a:r>
            <a:r>
              <a:rPr lang="en-US" sz="15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Consumidores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têm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dificuldade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entender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modelos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especificações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;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consultorias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 workshops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podem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ajudar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345439" lvl="1" indent="-172720" algn="ctr">
              <a:lnSpc>
                <a:spcPts val="2239"/>
              </a:lnSpc>
              <a:buFont typeface="Arial"/>
              <a:buChar char="•"/>
            </a:pPr>
            <a:r>
              <a:rPr lang="en-US" sz="15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Altos Custos </a:t>
            </a:r>
            <a:r>
              <a:rPr lang="en-US" sz="15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Operacionais</a:t>
            </a:r>
            <a:r>
              <a:rPr lang="en-US" sz="15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Concorrentes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maiores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têm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custos altos,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permitindo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que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empresas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menores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compitam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com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preços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atendimento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personalizados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345439" lvl="1" indent="-172720" algn="ctr">
              <a:lnSpc>
                <a:spcPts val="2239"/>
              </a:lnSpc>
              <a:buFont typeface="Arial"/>
              <a:buChar char="•"/>
            </a:pPr>
            <a:r>
              <a:rPr lang="en-US" sz="15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Regulamentações</a:t>
            </a:r>
            <a:r>
              <a:rPr lang="en-US" sz="15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15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Proteção</a:t>
            </a:r>
            <a:r>
              <a:rPr lang="en-US" sz="15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15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ao</a:t>
            </a:r>
            <a:r>
              <a:rPr lang="en-US" sz="15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15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Consumidor</a:t>
            </a:r>
            <a:r>
              <a:rPr lang="en-US" sz="15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 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Leis que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garantem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práticas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justas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aumentam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confiança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na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marca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fidelizam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clientes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345439" lvl="1" indent="-172720" algn="ctr">
              <a:lnSpc>
                <a:spcPts val="2239"/>
              </a:lnSpc>
              <a:buFont typeface="Arial"/>
              <a:buChar char="•"/>
            </a:pPr>
            <a:r>
              <a:rPr lang="en-US" sz="15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E-commerce e Marketing Digital: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Expansão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das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plataformas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online e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uso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redes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sociais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podem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aumentar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visibilidade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vendas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algn="ctr">
              <a:lnSpc>
                <a:spcPts val="2239"/>
              </a:lnSpc>
              <a:spcBef>
                <a:spcPct val="0"/>
              </a:spcBef>
            </a:pPr>
            <a:endParaRPr lang="en-US" sz="15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464595" y="5912082"/>
            <a:ext cx="5911624" cy="3026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ctr">
              <a:lnSpc>
                <a:spcPts val="2239"/>
              </a:lnSpc>
              <a:buFont typeface="Arial"/>
              <a:buChar char="•"/>
            </a:pPr>
            <a:r>
              <a:rPr lang="en-US" sz="15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Vulnerabilidade</a:t>
            </a:r>
            <a:r>
              <a:rPr lang="en-US" sz="15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a Crises: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Oscilações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econômicas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reduzem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o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poder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compra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afetam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as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vendas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345439" lvl="1" indent="-172720" algn="ctr">
              <a:lnSpc>
                <a:spcPts val="2239"/>
              </a:lnSpc>
              <a:buFont typeface="Arial"/>
              <a:buChar char="•"/>
            </a:pPr>
            <a:r>
              <a:rPr lang="en-US" sz="15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Atrasos</a:t>
            </a:r>
            <a:r>
              <a:rPr lang="en-US" sz="15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15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na</a:t>
            </a:r>
            <a:r>
              <a:rPr lang="en-US" sz="15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15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Implementação</a:t>
            </a:r>
            <a:r>
              <a:rPr lang="en-US" sz="15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Dificuldade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acompanhar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novas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tecnologias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pode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resultar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perda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relevância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345439" lvl="1" indent="-172720" algn="ctr">
              <a:lnSpc>
                <a:spcPts val="2239"/>
              </a:lnSpc>
              <a:buFont typeface="Arial"/>
              <a:buChar char="•"/>
            </a:pPr>
            <a:r>
              <a:rPr lang="en-US" sz="15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Complexidade</a:t>
            </a:r>
            <a:r>
              <a:rPr lang="en-US" sz="15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15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Regulatória</a:t>
            </a:r>
            <a:r>
              <a:rPr lang="en-US" sz="15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Mudanças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nas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leis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exigem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adaptações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custosas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podem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impactar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operações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345439" lvl="1" indent="-172720" algn="ctr">
              <a:lnSpc>
                <a:spcPts val="2239"/>
              </a:lnSpc>
              <a:buFont typeface="Arial"/>
              <a:buChar char="•"/>
            </a:pPr>
            <a:r>
              <a:rPr lang="en-US" sz="15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Mudança</a:t>
            </a:r>
            <a:r>
              <a:rPr lang="en-US" sz="15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no </a:t>
            </a:r>
            <a:r>
              <a:rPr lang="en-US" sz="15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Comportamento</a:t>
            </a:r>
            <a:r>
              <a:rPr lang="en-US" sz="15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15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Compra</a:t>
            </a:r>
            <a:r>
              <a:rPr lang="en-US" sz="15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Aumenta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preferência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por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compras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online,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reduzindo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o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tráfego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nas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lojas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físicas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exigindo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investimentos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</a:t>
            </a: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e-commerce e marketing digital.</a:t>
            </a:r>
          </a:p>
          <a:p>
            <a:pPr algn="ctr">
              <a:lnSpc>
                <a:spcPts val="2239"/>
              </a:lnSpc>
              <a:spcBef>
                <a:spcPct val="0"/>
              </a:spcBef>
            </a:pPr>
            <a:endParaRPr lang="en-US" sz="15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16093" y="-3209005"/>
            <a:ext cx="21259918" cy="15944939"/>
          </a:xfrm>
          <a:custGeom>
            <a:avLst/>
            <a:gdLst/>
            <a:ahLst/>
            <a:cxnLst/>
            <a:rect l="l" t="t" r="r" b="b"/>
            <a:pathLst>
              <a:path w="21259918" h="15944939">
                <a:moveTo>
                  <a:pt x="0" y="0"/>
                </a:moveTo>
                <a:lnTo>
                  <a:pt x="21259918" y="0"/>
                </a:lnTo>
                <a:lnTo>
                  <a:pt x="21259918" y="15944939"/>
                </a:lnTo>
                <a:lnTo>
                  <a:pt x="0" y="159449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617115" y="1465812"/>
            <a:ext cx="17046456" cy="8516035"/>
            <a:chOff x="0" y="0"/>
            <a:chExt cx="4243102" cy="21197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43102" cy="2119761"/>
            </a:xfrm>
            <a:custGeom>
              <a:avLst/>
              <a:gdLst/>
              <a:ahLst/>
              <a:cxnLst/>
              <a:rect l="l" t="t" r="r" b="b"/>
              <a:pathLst>
                <a:path w="4243102" h="2119761">
                  <a:moveTo>
                    <a:pt x="0" y="0"/>
                  </a:moveTo>
                  <a:lnTo>
                    <a:pt x="4243102" y="0"/>
                  </a:lnTo>
                  <a:lnTo>
                    <a:pt x="4243102" y="2119761"/>
                  </a:lnTo>
                  <a:lnTo>
                    <a:pt x="0" y="211976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243102" cy="2176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60648" y="435798"/>
            <a:ext cx="11169922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7000" b="1">
                <a:solidFill>
                  <a:srgbClr val="545454"/>
                </a:solidFill>
                <a:latin typeface="Now Heavy"/>
                <a:ea typeface="Now Heavy"/>
                <a:cs typeface="Now Heavy"/>
                <a:sym typeface="Now Heavy"/>
              </a:rPr>
              <a:t> Canvas</a:t>
            </a:r>
          </a:p>
        </p:txBody>
      </p:sp>
      <p:sp>
        <p:nvSpPr>
          <p:cNvPr id="7" name="Freeform 7"/>
          <p:cNvSpPr/>
          <p:nvPr/>
        </p:nvSpPr>
        <p:spPr>
          <a:xfrm rot="5400000">
            <a:off x="13384819" y="5445403"/>
            <a:ext cx="8514714" cy="263182"/>
          </a:xfrm>
          <a:custGeom>
            <a:avLst/>
            <a:gdLst/>
            <a:ahLst/>
            <a:cxnLst/>
            <a:rect l="l" t="t" r="r" b="b"/>
            <a:pathLst>
              <a:path w="8514714" h="263182">
                <a:moveTo>
                  <a:pt x="0" y="0"/>
                </a:moveTo>
                <a:lnTo>
                  <a:pt x="8514715" y="0"/>
                </a:lnTo>
                <a:lnTo>
                  <a:pt x="8514715" y="263182"/>
                </a:lnTo>
                <a:lnTo>
                  <a:pt x="0" y="263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662102" y="7027569"/>
            <a:ext cx="2190744" cy="462413"/>
          </a:xfrm>
          <a:custGeom>
            <a:avLst/>
            <a:gdLst/>
            <a:ahLst/>
            <a:cxnLst/>
            <a:rect l="l" t="t" r="r" b="b"/>
            <a:pathLst>
              <a:path w="2190744" h="462413">
                <a:moveTo>
                  <a:pt x="0" y="0"/>
                </a:moveTo>
                <a:lnTo>
                  <a:pt x="2190744" y="0"/>
                </a:lnTo>
                <a:lnTo>
                  <a:pt x="2190744" y="462413"/>
                </a:lnTo>
                <a:lnTo>
                  <a:pt x="0" y="4624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b="-4299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 rot="-5400000">
            <a:off x="-3574310" y="5474996"/>
            <a:ext cx="8382851" cy="243865"/>
          </a:xfrm>
          <a:custGeom>
            <a:avLst/>
            <a:gdLst/>
            <a:ahLst/>
            <a:cxnLst/>
            <a:rect l="l" t="t" r="r" b="b"/>
            <a:pathLst>
              <a:path w="8382851" h="243865">
                <a:moveTo>
                  <a:pt x="0" y="0"/>
                </a:moveTo>
                <a:lnTo>
                  <a:pt x="8382850" y="0"/>
                </a:lnTo>
                <a:lnTo>
                  <a:pt x="8382850" y="243864"/>
                </a:lnTo>
                <a:lnTo>
                  <a:pt x="0" y="2438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0" name="Group 10"/>
          <p:cNvGrpSpPr/>
          <p:nvPr/>
        </p:nvGrpSpPr>
        <p:grpSpPr>
          <a:xfrm>
            <a:off x="625341" y="1285956"/>
            <a:ext cx="16962117" cy="217051"/>
            <a:chOff x="0" y="0"/>
            <a:chExt cx="22616157" cy="289402"/>
          </a:xfrm>
        </p:grpSpPr>
        <p:sp>
          <p:nvSpPr>
            <p:cNvPr id="11" name="Freeform 11"/>
            <p:cNvSpPr/>
            <p:nvPr/>
          </p:nvSpPr>
          <p:spPr>
            <a:xfrm>
              <a:off x="0" y="12398"/>
              <a:ext cx="9521990" cy="277003"/>
            </a:xfrm>
            <a:custGeom>
              <a:avLst/>
              <a:gdLst/>
              <a:ahLst/>
              <a:cxnLst/>
              <a:rect l="l" t="t" r="r" b="b"/>
              <a:pathLst>
                <a:path w="9521990" h="277003">
                  <a:moveTo>
                    <a:pt x="0" y="0"/>
                  </a:moveTo>
                  <a:lnTo>
                    <a:pt x="9521990" y="0"/>
                  </a:lnTo>
                  <a:lnTo>
                    <a:pt x="9521990" y="277004"/>
                  </a:lnTo>
                  <a:lnTo>
                    <a:pt x="0" y="2770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Freeform 12"/>
            <p:cNvSpPr/>
            <p:nvPr/>
          </p:nvSpPr>
          <p:spPr>
            <a:xfrm flipH="1">
              <a:off x="9403695" y="12398"/>
              <a:ext cx="9521990" cy="277003"/>
            </a:xfrm>
            <a:custGeom>
              <a:avLst/>
              <a:gdLst/>
              <a:ahLst/>
              <a:cxnLst/>
              <a:rect l="l" t="t" r="r" b="b"/>
              <a:pathLst>
                <a:path w="9521990" h="277003">
                  <a:moveTo>
                    <a:pt x="9521990" y="0"/>
                  </a:moveTo>
                  <a:lnTo>
                    <a:pt x="0" y="0"/>
                  </a:lnTo>
                  <a:lnTo>
                    <a:pt x="0" y="277004"/>
                  </a:lnTo>
                  <a:lnTo>
                    <a:pt x="9521990" y="277004"/>
                  </a:lnTo>
                  <a:lnTo>
                    <a:pt x="952199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8123553" y="0"/>
              <a:ext cx="4492604" cy="277003"/>
            </a:xfrm>
            <a:custGeom>
              <a:avLst/>
              <a:gdLst/>
              <a:ahLst/>
              <a:cxnLst/>
              <a:rect l="l" t="t" r="r" b="b"/>
              <a:pathLst>
                <a:path w="4492604" h="277003">
                  <a:moveTo>
                    <a:pt x="0" y="0"/>
                  </a:moveTo>
                  <a:lnTo>
                    <a:pt x="4492604" y="0"/>
                  </a:lnTo>
                  <a:lnTo>
                    <a:pt x="4492604" y="277003"/>
                  </a:lnTo>
                  <a:lnTo>
                    <a:pt x="0" y="277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r="-111948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" name="Group 14"/>
          <p:cNvGrpSpPr/>
          <p:nvPr/>
        </p:nvGrpSpPr>
        <p:grpSpPr>
          <a:xfrm rot="-10800000">
            <a:off x="596016" y="9672251"/>
            <a:ext cx="17050584" cy="217051"/>
            <a:chOff x="0" y="0"/>
            <a:chExt cx="22734112" cy="289402"/>
          </a:xfrm>
        </p:grpSpPr>
        <p:sp>
          <p:nvSpPr>
            <p:cNvPr id="15" name="Freeform 15"/>
            <p:cNvSpPr/>
            <p:nvPr/>
          </p:nvSpPr>
          <p:spPr>
            <a:xfrm>
              <a:off x="0" y="12398"/>
              <a:ext cx="9521990" cy="277003"/>
            </a:xfrm>
            <a:custGeom>
              <a:avLst/>
              <a:gdLst/>
              <a:ahLst/>
              <a:cxnLst/>
              <a:rect l="l" t="t" r="r" b="b"/>
              <a:pathLst>
                <a:path w="9521990" h="277003">
                  <a:moveTo>
                    <a:pt x="0" y="0"/>
                  </a:moveTo>
                  <a:lnTo>
                    <a:pt x="9521990" y="0"/>
                  </a:lnTo>
                  <a:lnTo>
                    <a:pt x="9521990" y="277004"/>
                  </a:lnTo>
                  <a:lnTo>
                    <a:pt x="0" y="2770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Freeform 16"/>
            <p:cNvSpPr/>
            <p:nvPr/>
          </p:nvSpPr>
          <p:spPr>
            <a:xfrm flipH="1">
              <a:off x="9403695" y="12398"/>
              <a:ext cx="9521990" cy="277003"/>
            </a:xfrm>
            <a:custGeom>
              <a:avLst/>
              <a:gdLst/>
              <a:ahLst/>
              <a:cxnLst/>
              <a:rect l="l" t="t" r="r" b="b"/>
              <a:pathLst>
                <a:path w="9521990" h="277003">
                  <a:moveTo>
                    <a:pt x="9521990" y="0"/>
                  </a:moveTo>
                  <a:lnTo>
                    <a:pt x="0" y="0"/>
                  </a:lnTo>
                  <a:lnTo>
                    <a:pt x="0" y="277004"/>
                  </a:lnTo>
                  <a:lnTo>
                    <a:pt x="9521990" y="277004"/>
                  </a:lnTo>
                  <a:lnTo>
                    <a:pt x="952199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8123553" y="0"/>
              <a:ext cx="4610559" cy="277003"/>
            </a:xfrm>
            <a:custGeom>
              <a:avLst/>
              <a:gdLst/>
              <a:ahLst/>
              <a:cxnLst/>
              <a:rect l="l" t="t" r="r" b="b"/>
              <a:pathLst>
                <a:path w="4610559" h="277003">
                  <a:moveTo>
                    <a:pt x="0" y="0"/>
                  </a:moveTo>
                  <a:lnTo>
                    <a:pt x="4610559" y="0"/>
                  </a:lnTo>
                  <a:lnTo>
                    <a:pt x="4610559" y="277003"/>
                  </a:lnTo>
                  <a:lnTo>
                    <a:pt x="0" y="277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r="-106525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8" name="Freeform 18"/>
          <p:cNvSpPr/>
          <p:nvPr/>
        </p:nvSpPr>
        <p:spPr>
          <a:xfrm>
            <a:off x="10881530" y="4029293"/>
            <a:ext cx="3457920" cy="207753"/>
          </a:xfrm>
          <a:custGeom>
            <a:avLst/>
            <a:gdLst/>
            <a:ahLst/>
            <a:cxnLst/>
            <a:rect l="l" t="t" r="r" b="b"/>
            <a:pathLst>
              <a:path w="3457920" h="207753">
                <a:moveTo>
                  <a:pt x="0" y="0"/>
                </a:moveTo>
                <a:lnTo>
                  <a:pt x="3457920" y="0"/>
                </a:lnTo>
                <a:lnTo>
                  <a:pt x="3457920" y="207753"/>
                </a:lnTo>
                <a:lnTo>
                  <a:pt x="0" y="2077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10652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3958998" y="4011526"/>
            <a:ext cx="3457920" cy="207753"/>
          </a:xfrm>
          <a:custGeom>
            <a:avLst/>
            <a:gdLst/>
            <a:ahLst/>
            <a:cxnLst/>
            <a:rect l="l" t="t" r="r" b="b"/>
            <a:pathLst>
              <a:path w="3457920" h="207753">
                <a:moveTo>
                  <a:pt x="0" y="0"/>
                </a:moveTo>
                <a:lnTo>
                  <a:pt x="3457919" y="0"/>
                </a:lnTo>
                <a:lnTo>
                  <a:pt x="3457919" y="207752"/>
                </a:lnTo>
                <a:lnTo>
                  <a:pt x="0" y="2077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106525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0" name="Group 20"/>
          <p:cNvGrpSpPr/>
          <p:nvPr/>
        </p:nvGrpSpPr>
        <p:grpSpPr>
          <a:xfrm>
            <a:off x="536023" y="6810517"/>
            <a:ext cx="17147046" cy="217051"/>
            <a:chOff x="0" y="0"/>
            <a:chExt cx="22862727" cy="289402"/>
          </a:xfrm>
        </p:grpSpPr>
        <p:sp>
          <p:nvSpPr>
            <p:cNvPr id="21" name="Freeform 21"/>
            <p:cNvSpPr/>
            <p:nvPr/>
          </p:nvSpPr>
          <p:spPr>
            <a:xfrm>
              <a:off x="0" y="12398"/>
              <a:ext cx="9521990" cy="277003"/>
            </a:xfrm>
            <a:custGeom>
              <a:avLst/>
              <a:gdLst/>
              <a:ahLst/>
              <a:cxnLst/>
              <a:rect l="l" t="t" r="r" b="b"/>
              <a:pathLst>
                <a:path w="9521990" h="277003">
                  <a:moveTo>
                    <a:pt x="0" y="0"/>
                  </a:moveTo>
                  <a:lnTo>
                    <a:pt x="9521990" y="0"/>
                  </a:lnTo>
                  <a:lnTo>
                    <a:pt x="9521990" y="277004"/>
                  </a:lnTo>
                  <a:lnTo>
                    <a:pt x="0" y="2770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Freeform 22"/>
            <p:cNvSpPr/>
            <p:nvPr/>
          </p:nvSpPr>
          <p:spPr>
            <a:xfrm flipH="1">
              <a:off x="9403695" y="12398"/>
              <a:ext cx="9521990" cy="277003"/>
            </a:xfrm>
            <a:custGeom>
              <a:avLst/>
              <a:gdLst/>
              <a:ahLst/>
              <a:cxnLst/>
              <a:rect l="l" t="t" r="r" b="b"/>
              <a:pathLst>
                <a:path w="9521990" h="277003">
                  <a:moveTo>
                    <a:pt x="9521990" y="0"/>
                  </a:moveTo>
                  <a:lnTo>
                    <a:pt x="0" y="0"/>
                  </a:lnTo>
                  <a:lnTo>
                    <a:pt x="0" y="277004"/>
                  </a:lnTo>
                  <a:lnTo>
                    <a:pt x="9521990" y="277004"/>
                  </a:lnTo>
                  <a:lnTo>
                    <a:pt x="952199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8123553" y="0"/>
              <a:ext cx="4739175" cy="277003"/>
            </a:xfrm>
            <a:custGeom>
              <a:avLst/>
              <a:gdLst/>
              <a:ahLst/>
              <a:cxnLst/>
              <a:rect l="l" t="t" r="r" b="b"/>
              <a:pathLst>
                <a:path w="4739175" h="277003">
                  <a:moveTo>
                    <a:pt x="0" y="0"/>
                  </a:moveTo>
                  <a:lnTo>
                    <a:pt x="4739174" y="0"/>
                  </a:lnTo>
                  <a:lnTo>
                    <a:pt x="4739174" y="277003"/>
                  </a:lnTo>
                  <a:lnTo>
                    <a:pt x="0" y="277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r="-10092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4" name="Freeform 24"/>
          <p:cNvSpPr/>
          <p:nvPr/>
        </p:nvSpPr>
        <p:spPr>
          <a:xfrm rot="-5400000">
            <a:off x="4708904" y="4068068"/>
            <a:ext cx="5507387" cy="160215"/>
          </a:xfrm>
          <a:custGeom>
            <a:avLst/>
            <a:gdLst/>
            <a:ahLst/>
            <a:cxnLst/>
            <a:rect l="l" t="t" r="r" b="b"/>
            <a:pathLst>
              <a:path w="5507387" h="160215">
                <a:moveTo>
                  <a:pt x="0" y="0"/>
                </a:moveTo>
                <a:lnTo>
                  <a:pt x="5507387" y="0"/>
                </a:lnTo>
                <a:lnTo>
                  <a:pt x="5507387" y="160215"/>
                </a:lnTo>
                <a:lnTo>
                  <a:pt x="0" y="1602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5" name="Freeform 25"/>
          <p:cNvSpPr/>
          <p:nvPr/>
        </p:nvSpPr>
        <p:spPr>
          <a:xfrm rot="-5484056" flipH="1">
            <a:off x="8160466" y="4036873"/>
            <a:ext cx="5573484" cy="162138"/>
          </a:xfrm>
          <a:custGeom>
            <a:avLst/>
            <a:gdLst/>
            <a:ahLst/>
            <a:cxnLst/>
            <a:rect l="l" t="t" r="r" b="b"/>
            <a:pathLst>
              <a:path w="5573484" h="162138">
                <a:moveTo>
                  <a:pt x="5573484" y="0"/>
                </a:moveTo>
                <a:lnTo>
                  <a:pt x="0" y="0"/>
                </a:lnTo>
                <a:lnTo>
                  <a:pt x="0" y="162137"/>
                </a:lnTo>
                <a:lnTo>
                  <a:pt x="5573484" y="162137"/>
                </a:lnTo>
                <a:lnTo>
                  <a:pt x="55734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6" name="Freeform 26"/>
          <p:cNvSpPr/>
          <p:nvPr/>
        </p:nvSpPr>
        <p:spPr>
          <a:xfrm rot="-5400000">
            <a:off x="11624940" y="4068068"/>
            <a:ext cx="5507387" cy="160215"/>
          </a:xfrm>
          <a:custGeom>
            <a:avLst/>
            <a:gdLst/>
            <a:ahLst/>
            <a:cxnLst/>
            <a:rect l="l" t="t" r="r" b="b"/>
            <a:pathLst>
              <a:path w="5507387" h="160215">
                <a:moveTo>
                  <a:pt x="0" y="0"/>
                </a:moveTo>
                <a:lnTo>
                  <a:pt x="5507387" y="0"/>
                </a:lnTo>
                <a:lnTo>
                  <a:pt x="5507387" y="160215"/>
                </a:lnTo>
                <a:lnTo>
                  <a:pt x="0" y="1602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7" name="Freeform 27"/>
          <p:cNvSpPr/>
          <p:nvPr/>
        </p:nvSpPr>
        <p:spPr>
          <a:xfrm rot="-5484056" flipH="1">
            <a:off x="1218750" y="4052100"/>
            <a:ext cx="5573484" cy="162138"/>
          </a:xfrm>
          <a:custGeom>
            <a:avLst/>
            <a:gdLst/>
            <a:ahLst/>
            <a:cxnLst/>
            <a:rect l="l" t="t" r="r" b="b"/>
            <a:pathLst>
              <a:path w="5573484" h="162138">
                <a:moveTo>
                  <a:pt x="5573484" y="0"/>
                </a:moveTo>
                <a:lnTo>
                  <a:pt x="0" y="0"/>
                </a:lnTo>
                <a:lnTo>
                  <a:pt x="0" y="162138"/>
                </a:lnTo>
                <a:lnTo>
                  <a:pt x="5573484" y="162138"/>
                </a:lnTo>
                <a:lnTo>
                  <a:pt x="55734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8" name="Freeform 28"/>
          <p:cNvSpPr/>
          <p:nvPr/>
        </p:nvSpPr>
        <p:spPr>
          <a:xfrm rot="-5400000">
            <a:off x="7658066" y="8269762"/>
            <a:ext cx="2971867" cy="178550"/>
          </a:xfrm>
          <a:custGeom>
            <a:avLst/>
            <a:gdLst/>
            <a:ahLst/>
            <a:cxnLst/>
            <a:rect l="l" t="t" r="r" b="b"/>
            <a:pathLst>
              <a:path w="2971867" h="178550">
                <a:moveTo>
                  <a:pt x="0" y="0"/>
                </a:moveTo>
                <a:lnTo>
                  <a:pt x="2971868" y="0"/>
                </a:lnTo>
                <a:lnTo>
                  <a:pt x="2971868" y="178550"/>
                </a:lnTo>
                <a:lnTo>
                  <a:pt x="0" y="1785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10652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9" name="Freeform 29"/>
          <p:cNvSpPr/>
          <p:nvPr/>
        </p:nvSpPr>
        <p:spPr>
          <a:xfrm>
            <a:off x="3958998" y="4277835"/>
            <a:ext cx="2281408" cy="456282"/>
          </a:xfrm>
          <a:custGeom>
            <a:avLst/>
            <a:gdLst/>
            <a:ahLst/>
            <a:cxnLst/>
            <a:rect l="l" t="t" r="r" b="b"/>
            <a:pathLst>
              <a:path w="2281408" h="456282">
                <a:moveTo>
                  <a:pt x="0" y="0"/>
                </a:moveTo>
                <a:lnTo>
                  <a:pt x="2281408" y="0"/>
                </a:lnTo>
                <a:lnTo>
                  <a:pt x="2281408" y="456282"/>
                </a:lnTo>
                <a:lnTo>
                  <a:pt x="0" y="4562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0" name="Freeform 30"/>
          <p:cNvSpPr/>
          <p:nvPr/>
        </p:nvSpPr>
        <p:spPr>
          <a:xfrm>
            <a:off x="7497288" y="1493709"/>
            <a:ext cx="2422360" cy="465149"/>
          </a:xfrm>
          <a:custGeom>
            <a:avLst/>
            <a:gdLst/>
            <a:ahLst/>
            <a:cxnLst/>
            <a:rect l="l" t="t" r="r" b="b"/>
            <a:pathLst>
              <a:path w="2422360" h="465149">
                <a:moveTo>
                  <a:pt x="0" y="0"/>
                </a:moveTo>
                <a:lnTo>
                  <a:pt x="2422360" y="0"/>
                </a:lnTo>
                <a:lnTo>
                  <a:pt x="2422360" y="465148"/>
                </a:lnTo>
                <a:lnTo>
                  <a:pt x="0" y="4651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b="-5717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1" name="Freeform 31"/>
          <p:cNvSpPr/>
          <p:nvPr/>
        </p:nvSpPr>
        <p:spPr>
          <a:xfrm>
            <a:off x="3864201" y="1519123"/>
            <a:ext cx="2281408" cy="456282"/>
          </a:xfrm>
          <a:custGeom>
            <a:avLst/>
            <a:gdLst/>
            <a:ahLst/>
            <a:cxnLst/>
            <a:rect l="l" t="t" r="r" b="b"/>
            <a:pathLst>
              <a:path w="2281408" h="456282">
                <a:moveTo>
                  <a:pt x="0" y="0"/>
                </a:moveTo>
                <a:lnTo>
                  <a:pt x="2281408" y="0"/>
                </a:lnTo>
                <a:lnTo>
                  <a:pt x="2281408" y="456281"/>
                </a:lnTo>
                <a:lnTo>
                  <a:pt x="0" y="4562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2" name="Freeform 32"/>
          <p:cNvSpPr/>
          <p:nvPr/>
        </p:nvSpPr>
        <p:spPr>
          <a:xfrm>
            <a:off x="10947208" y="4323418"/>
            <a:ext cx="1768374" cy="353675"/>
          </a:xfrm>
          <a:custGeom>
            <a:avLst/>
            <a:gdLst/>
            <a:ahLst/>
            <a:cxnLst/>
            <a:rect l="l" t="t" r="r" b="b"/>
            <a:pathLst>
              <a:path w="1768374" h="353675">
                <a:moveTo>
                  <a:pt x="0" y="0"/>
                </a:moveTo>
                <a:lnTo>
                  <a:pt x="1768375" y="0"/>
                </a:lnTo>
                <a:lnTo>
                  <a:pt x="1768375" y="353674"/>
                </a:lnTo>
                <a:lnTo>
                  <a:pt x="0" y="3536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3" name="Freeform 33"/>
          <p:cNvSpPr/>
          <p:nvPr/>
        </p:nvSpPr>
        <p:spPr>
          <a:xfrm>
            <a:off x="14395722" y="1465812"/>
            <a:ext cx="2901705" cy="467508"/>
          </a:xfrm>
          <a:custGeom>
            <a:avLst/>
            <a:gdLst/>
            <a:ahLst/>
            <a:cxnLst/>
            <a:rect l="l" t="t" r="r" b="b"/>
            <a:pathLst>
              <a:path w="2901705" h="467508">
                <a:moveTo>
                  <a:pt x="0" y="0"/>
                </a:moveTo>
                <a:lnTo>
                  <a:pt x="2901705" y="0"/>
                </a:lnTo>
                <a:lnTo>
                  <a:pt x="2901705" y="467508"/>
                </a:lnTo>
                <a:lnTo>
                  <a:pt x="0" y="4675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545" b="-8835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4" name="Freeform 34"/>
          <p:cNvSpPr/>
          <p:nvPr/>
        </p:nvSpPr>
        <p:spPr>
          <a:xfrm>
            <a:off x="9213685" y="7006032"/>
            <a:ext cx="2586571" cy="517314"/>
          </a:xfrm>
          <a:custGeom>
            <a:avLst/>
            <a:gdLst/>
            <a:ahLst/>
            <a:cxnLst/>
            <a:rect l="l" t="t" r="r" b="b"/>
            <a:pathLst>
              <a:path w="2586571" h="517314">
                <a:moveTo>
                  <a:pt x="0" y="0"/>
                </a:moveTo>
                <a:lnTo>
                  <a:pt x="2586571" y="0"/>
                </a:lnTo>
                <a:lnTo>
                  <a:pt x="2586571" y="517314"/>
                </a:lnTo>
                <a:lnTo>
                  <a:pt x="0" y="5173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5" name="Freeform 35"/>
          <p:cNvSpPr/>
          <p:nvPr/>
        </p:nvSpPr>
        <p:spPr>
          <a:xfrm>
            <a:off x="495183" y="1519123"/>
            <a:ext cx="2263632" cy="485652"/>
          </a:xfrm>
          <a:custGeom>
            <a:avLst/>
            <a:gdLst/>
            <a:ahLst/>
            <a:cxnLst/>
            <a:rect l="l" t="t" r="r" b="b"/>
            <a:pathLst>
              <a:path w="2263632" h="485652">
                <a:moveTo>
                  <a:pt x="0" y="0"/>
                </a:moveTo>
                <a:lnTo>
                  <a:pt x="2263631" y="0"/>
                </a:lnTo>
                <a:lnTo>
                  <a:pt x="2263631" y="485652"/>
                </a:lnTo>
                <a:lnTo>
                  <a:pt x="0" y="48565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6" name="Freeform 36"/>
          <p:cNvSpPr/>
          <p:nvPr/>
        </p:nvSpPr>
        <p:spPr>
          <a:xfrm>
            <a:off x="10947208" y="1553248"/>
            <a:ext cx="3172318" cy="346071"/>
          </a:xfrm>
          <a:custGeom>
            <a:avLst/>
            <a:gdLst/>
            <a:ahLst/>
            <a:cxnLst/>
            <a:rect l="l" t="t" r="r" b="b"/>
            <a:pathLst>
              <a:path w="3172318" h="346071">
                <a:moveTo>
                  <a:pt x="0" y="0"/>
                </a:moveTo>
                <a:lnTo>
                  <a:pt x="3172318" y="0"/>
                </a:lnTo>
                <a:lnTo>
                  <a:pt x="3172318" y="346071"/>
                </a:lnTo>
                <a:lnTo>
                  <a:pt x="0" y="34607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7" name="Freeform 37"/>
          <p:cNvSpPr/>
          <p:nvPr/>
        </p:nvSpPr>
        <p:spPr>
          <a:xfrm>
            <a:off x="16196046" y="8214622"/>
            <a:ext cx="2126507" cy="2072378"/>
          </a:xfrm>
          <a:custGeom>
            <a:avLst/>
            <a:gdLst/>
            <a:ahLst/>
            <a:cxnLst/>
            <a:rect l="l" t="t" r="r" b="b"/>
            <a:pathLst>
              <a:path w="2126507" h="2072378">
                <a:moveTo>
                  <a:pt x="0" y="0"/>
                </a:moveTo>
                <a:lnTo>
                  <a:pt x="2126508" y="0"/>
                </a:lnTo>
                <a:lnTo>
                  <a:pt x="2126508" y="2072378"/>
                </a:lnTo>
                <a:lnTo>
                  <a:pt x="0" y="207237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8" name="TextBox 38"/>
          <p:cNvSpPr txBox="1"/>
          <p:nvPr/>
        </p:nvSpPr>
        <p:spPr>
          <a:xfrm>
            <a:off x="759085" y="1612204"/>
            <a:ext cx="2093761" cy="260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991"/>
              </a:lnSpc>
            </a:pPr>
            <a:r>
              <a:rPr lang="en-US" sz="165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Proposta de valor 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59085" y="7129630"/>
            <a:ext cx="2744270" cy="260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991"/>
              </a:lnSpc>
              <a:spcBef>
                <a:spcPct val="0"/>
              </a:spcBef>
            </a:pPr>
            <a:r>
              <a:rPr lang="en-US" sz="165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Parcerias Principais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412571" y="7129630"/>
            <a:ext cx="2937687" cy="260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991"/>
              </a:lnSpc>
            </a:pPr>
            <a:r>
              <a:rPr lang="en-US" sz="165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Estrutura de Custos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4176083" y="1612204"/>
            <a:ext cx="2840748" cy="260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991"/>
              </a:lnSpc>
            </a:pPr>
            <a:r>
              <a:rPr lang="en-US" sz="165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Segmentos de Clientes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4200767" y="4370917"/>
            <a:ext cx="2714014" cy="260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991"/>
              </a:lnSpc>
            </a:pPr>
            <a:r>
              <a:rPr lang="en-US" sz="165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Canais de Distribuição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1142879" y="4370917"/>
            <a:ext cx="2093761" cy="260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991"/>
              </a:lnSpc>
            </a:pPr>
            <a:r>
              <a:rPr lang="en-US" sz="165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Atividades-Chave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593081" y="1612204"/>
            <a:ext cx="2781992" cy="260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991"/>
              </a:lnSpc>
            </a:pPr>
            <a:r>
              <a:rPr lang="en-US" sz="165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Fontes de Receita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142879" y="1612204"/>
            <a:ext cx="3039684" cy="260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991"/>
              </a:lnSpc>
            </a:pPr>
            <a:r>
              <a:rPr lang="en-US" sz="165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Relacionamento com Clientes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4570327" y="1612204"/>
            <a:ext cx="2893764" cy="260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991"/>
              </a:lnSpc>
            </a:pPr>
            <a:r>
              <a:rPr lang="en-US" sz="165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Recursos Principais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38705" y="2279781"/>
            <a:ext cx="3272667" cy="298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just">
              <a:lnSpc>
                <a:spcPts val="1800"/>
              </a:lnSpc>
              <a:buFont typeface="Arial"/>
              <a:buChar char="•"/>
            </a:pPr>
            <a:r>
              <a:rPr lang="en-US" sz="1500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Qualidade e Variedade: Diversidade de celulares e faixas de preço.</a:t>
            </a:r>
          </a:p>
          <a:p>
            <a:pPr algn="just">
              <a:lnSpc>
                <a:spcPts val="1800"/>
              </a:lnSpc>
            </a:pPr>
            <a:endParaRPr lang="en-US" sz="1500" b="1">
              <a:solidFill>
                <a:srgbClr val="00000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marL="323850" lvl="1" indent="-161925" algn="just">
              <a:lnSpc>
                <a:spcPts val="1800"/>
              </a:lnSpc>
              <a:buFont typeface="Arial"/>
              <a:buChar char="•"/>
            </a:pPr>
            <a:r>
              <a:rPr lang="en-US" sz="1500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Preços Competitivos: Preços acessíveis e promoções atraentes.</a:t>
            </a:r>
          </a:p>
          <a:p>
            <a:pPr algn="just">
              <a:lnSpc>
                <a:spcPts val="1800"/>
              </a:lnSpc>
            </a:pPr>
            <a:endParaRPr lang="en-US" sz="1500" b="1">
              <a:solidFill>
                <a:srgbClr val="00000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marL="323850" lvl="1" indent="-161925" algn="just">
              <a:lnSpc>
                <a:spcPts val="1800"/>
              </a:lnSpc>
              <a:buFont typeface="Arial"/>
              <a:buChar char="•"/>
            </a:pPr>
            <a:r>
              <a:rPr lang="en-US" sz="1500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Atendimento Personalizado: Consultoria especializada para escolhas adequadas.</a:t>
            </a:r>
          </a:p>
          <a:p>
            <a:pPr algn="just">
              <a:lnSpc>
                <a:spcPts val="1800"/>
              </a:lnSpc>
            </a:pPr>
            <a:endParaRPr lang="en-US" sz="1500" b="1">
              <a:solidFill>
                <a:srgbClr val="00000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just">
              <a:lnSpc>
                <a:spcPts val="1800"/>
              </a:lnSpc>
            </a:pPr>
            <a:endParaRPr lang="en-US" sz="1500" b="1">
              <a:solidFill>
                <a:srgbClr val="00000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4005492" y="2068426"/>
            <a:ext cx="3376998" cy="188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61" lvl="1" indent="-151130" algn="just">
              <a:lnSpc>
                <a:spcPts val="1680"/>
              </a:lnSpc>
              <a:buFont typeface="Arial"/>
              <a:buChar char="•"/>
            </a:pPr>
            <a:r>
              <a:rPr lang="en-US" sz="1400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Consumidores Individuais: Pessoas buscando celulares novos ou usados.</a:t>
            </a:r>
          </a:p>
          <a:p>
            <a:pPr marL="302261" lvl="1" indent="-151130" algn="just">
              <a:lnSpc>
                <a:spcPts val="1680"/>
              </a:lnSpc>
              <a:buFont typeface="Arial"/>
              <a:buChar char="•"/>
            </a:pPr>
            <a:r>
              <a:rPr lang="en-US" sz="1400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Empresas: Pequenas e médias empresas que precisam de celulares para seus funcionários.</a:t>
            </a:r>
          </a:p>
          <a:p>
            <a:pPr marL="302261" lvl="1" indent="-151130" algn="just">
              <a:lnSpc>
                <a:spcPts val="1680"/>
              </a:lnSpc>
              <a:buFont typeface="Arial"/>
              <a:buChar char="•"/>
            </a:pPr>
            <a:r>
              <a:rPr lang="en-US" sz="1400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Clientes de Primeira Compra: Pessoas comprando um celular pela primeira vez e buscando orientação.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4005492" y="4882578"/>
            <a:ext cx="3491796" cy="188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59" lvl="1" indent="-151129" algn="just">
              <a:lnSpc>
                <a:spcPts val="1679"/>
              </a:lnSpc>
              <a:buFont typeface="Arial"/>
              <a:buChar char="•"/>
            </a:pPr>
            <a:r>
              <a:rPr lang="en-US" sz="1399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Loja Física: Local físico onde os clientes podem ver e testar os produtos.</a:t>
            </a:r>
          </a:p>
          <a:p>
            <a:pPr marL="302259" lvl="1" indent="-151129" algn="just">
              <a:lnSpc>
                <a:spcPts val="1679"/>
              </a:lnSpc>
              <a:buFont typeface="Arial"/>
              <a:buChar char="•"/>
            </a:pPr>
            <a:r>
              <a:rPr lang="en-US" sz="1399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Loja Online: E-commerce para vendas e informações sobre os produtos.</a:t>
            </a:r>
          </a:p>
          <a:p>
            <a:pPr marL="302259" lvl="1" indent="-151129" algn="just">
              <a:lnSpc>
                <a:spcPts val="1679"/>
              </a:lnSpc>
              <a:buFont typeface="Arial"/>
              <a:buChar char="•"/>
            </a:pPr>
            <a:r>
              <a:rPr lang="en-US" sz="1399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Redes Sociais: Utilização de plataformas sociais para promoção e interação com clientes.</a:t>
            </a:r>
          </a:p>
          <a:p>
            <a:pPr marL="0" lvl="0" indent="0" algn="just">
              <a:lnSpc>
                <a:spcPts val="1679"/>
              </a:lnSpc>
            </a:pPr>
            <a:endParaRPr lang="en-US" sz="1399" b="1">
              <a:solidFill>
                <a:srgbClr val="00000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7647983" y="2214233"/>
            <a:ext cx="3056704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just">
              <a:lnSpc>
                <a:spcPts val="1800"/>
              </a:lnSpc>
              <a:buFont typeface="Arial"/>
              <a:buChar char="•"/>
            </a:pPr>
            <a:r>
              <a:rPr lang="en-US" sz="1500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Venda de Celulares: Receita principal proveniente da venda de dispositivos móveis.</a:t>
            </a:r>
          </a:p>
          <a:p>
            <a:pPr marL="323850" lvl="1" indent="-161925" algn="just">
              <a:lnSpc>
                <a:spcPts val="1800"/>
              </a:lnSpc>
              <a:buFont typeface="Arial"/>
              <a:buChar char="•"/>
            </a:pPr>
            <a:r>
              <a:rPr lang="en-US" sz="1500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Acessórios e Serviços: Venda de acessórios (capinhas, carregadores) e serviços (assistência técnica).</a:t>
            </a:r>
          </a:p>
          <a:p>
            <a:pPr marL="323850" lvl="1" indent="-161925" algn="just">
              <a:lnSpc>
                <a:spcPts val="1800"/>
              </a:lnSpc>
              <a:buFont typeface="Arial"/>
              <a:buChar char="•"/>
            </a:pPr>
            <a:r>
              <a:rPr lang="en-US" sz="1500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Comissões e Parcerias: Parcerias com operadoras para comissões de vendas de planos e seguros.</a:t>
            </a:r>
          </a:p>
          <a:p>
            <a:pPr marL="0" lvl="0" indent="0" algn="just">
              <a:lnSpc>
                <a:spcPts val="1800"/>
              </a:lnSpc>
            </a:pPr>
            <a:endParaRPr lang="en-US" sz="1500" b="1">
              <a:solidFill>
                <a:srgbClr val="00000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14458741" y="2155813"/>
            <a:ext cx="2897900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just">
              <a:lnSpc>
                <a:spcPts val="1800"/>
              </a:lnSpc>
              <a:buFont typeface="Arial"/>
              <a:buChar char="•"/>
            </a:pPr>
            <a:r>
              <a:rPr lang="en-US" sz="1500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Estoque de Produtos: Diversidade e quantidade de celulares e acessórios disponíveis.</a:t>
            </a:r>
          </a:p>
          <a:p>
            <a:pPr marL="323850" lvl="1" indent="-161925" algn="just">
              <a:lnSpc>
                <a:spcPts val="1800"/>
              </a:lnSpc>
              <a:buFont typeface="Arial"/>
              <a:buChar char="•"/>
            </a:pPr>
            <a:r>
              <a:rPr lang="en-US" sz="1500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Equipe de Vendas: Profissionais treinados para oferecer um bom atendimento e consultoria.</a:t>
            </a:r>
          </a:p>
          <a:p>
            <a:pPr marL="323850" lvl="1" indent="-161925" algn="just">
              <a:lnSpc>
                <a:spcPts val="1800"/>
              </a:lnSpc>
              <a:buFont typeface="Arial"/>
              <a:buChar char="•"/>
            </a:pPr>
            <a:r>
              <a:rPr lang="en-US" sz="1500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Plataforma de E-commerce: Website funcional e seguro para vendas online.</a:t>
            </a:r>
          </a:p>
          <a:p>
            <a:pPr marL="0" lvl="0" indent="0" algn="just">
              <a:lnSpc>
                <a:spcPts val="1800"/>
              </a:lnSpc>
            </a:pPr>
            <a:endParaRPr lang="en-US" sz="1500" b="1">
              <a:solidFill>
                <a:srgbClr val="00000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1141919" y="7822266"/>
            <a:ext cx="7241268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61" lvl="1" indent="-151130" algn="just">
              <a:lnSpc>
                <a:spcPts val="1680"/>
              </a:lnSpc>
              <a:buFont typeface="Arial"/>
              <a:buChar char="•"/>
            </a:pPr>
            <a:r>
              <a:rPr lang="en-US" sz="1400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Fornecedores de Celulares: Relacionamentos com fabricantes e distribuidores para garantir o fornecimento de produtos.</a:t>
            </a:r>
          </a:p>
          <a:p>
            <a:pPr marL="302261" lvl="1" indent="-151130" algn="just">
              <a:lnSpc>
                <a:spcPts val="1680"/>
              </a:lnSpc>
              <a:buFont typeface="Arial"/>
              <a:buChar char="•"/>
            </a:pPr>
            <a:r>
              <a:rPr lang="en-US" sz="1400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Operadoras de Telecomunicações: Parcerias para ofertas de planos e serviços adicionais.</a:t>
            </a:r>
          </a:p>
          <a:p>
            <a:pPr marL="302261" lvl="1" indent="-151130" algn="just">
              <a:lnSpc>
                <a:spcPts val="1680"/>
              </a:lnSpc>
              <a:buFont typeface="Arial"/>
              <a:buChar char="•"/>
            </a:pPr>
            <a:r>
              <a:rPr lang="en-US" sz="1400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Serviços de Entrega: Empresas de logística para garantir a entrega eficiente dos produtos.</a:t>
            </a:r>
          </a:p>
          <a:p>
            <a:pPr marL="0" lvl="0" indent="0" algn="just">
              <a:lnSpc>
                <a:spcPts val="1680"/>
              </a:lnSpc>
            </a:pPr>
            <a:endParaRPr lang="en-US" sz="1400" b="1">
              <a:solidFill>
                <a:srgbClr val="00000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10946920" y="1914228"/>
            <a:ext cx="3327139" cy="230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61" lvl="1" indent="-151130" algn="just">
              <a:lnSpc>
                <a:spcPts val="1680"/>
              </a:lnSpc>
              <a:buFont typeface="Arial"/>
              <a:buChar char="•"/>
            </a:pPr>
            <a:r>
              <a:rPr lang="en-US" sz="1400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Suporte ao Cliente: Atendimento pós-venda para resolver problemas e dúvidas.</a:t>
            </a:r>
          </a:p>
          <a:p>
            <a:pPr marL="302261" lvl="1" indent="-151130" algn="just">
              <a:lnSpc>
                <a:spcPts val="1680"/>
              </a:lnSpc>
              <a:buFont typeface="Arial"/>
              <a:buChar char="•"/>
            </a:pPr>
            <a:r>
              <a:rPr lang="en-US" sz="1400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Programas de Fidelidade: Descontos e benefícios para clientes frequentes.</a:t>
            </a:r>
          </a:p>
          <a:p>
            <a:pPr marL="302261" lvl="1" indent="-151130" algn="just">
              <a:lnSpc>
                <a:spcPts val="1680"/>
              </a:lnSpc>
              <a:buFont typeface="Arial"/>
              <a:buChar char="•"/>
            </a:pPr>
            <a:r>
              <a:rPr lang="en-US" sz="1400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Feedback e Avaliações: Coleta de opiniões para melhorar continuamente o serviço e os produtos.</a:t>
            </a:r>
          </a:p>
          <a:p>
            <a:pPr marL="0" lvl="0" indent="0" algn="just">
              <a:lnSpc>
                <a:spcPts val="1680"/>
              </a:lnSpc>
            </a:pPr>
            <a:endParaRPr lang="en-US" sz="1400" b="1">
              <a:solidFill>
                <a:srgbClr val="00000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10971387" y="4753939"/>
            <a:ext cx="3327139" cy="210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0669" lvl="1" indent="-140335" algn="just">
              <a:lnSpc>
                <a:spcPts val="1559"/>
              </a:lnSpc>
              <a:buFont typeface="Arial"/>
              <a:buChar char="•"/>
            </a:pPr>
            <a:r>
              <a:rPr lang="en-US" sz="1299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Gerenciamento de Inventário: Controle e reposição do estoque de celulares e acessórios.</a:t>
            </a:r>
          </a:p>
          <a:p>
            <a:pPr marL="280669" lvl="1" indent="-140335" algn="just">
              <a:lnSpc>
                <a:spcPts val="1559"/>
              </a:lnSpc>
              <a:buFont typeface="Arial"/>
              <a:buChar char="•"/>
            </a:pPr>
            <a:r>
              <a:rPr lang="en-US" sz="1299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Marketing e Promoções: Estratégias para atrair e reter clientes, como campanhas publicitárias e promoções sazonais.</a:t>
            </a:r>
          </a:p>
          <a:p>
            <a:pPr marL="280669" lvl="1" indent="-140335" algn="just">
              <a:lnSpc>
                <a:spcPts val="1559"/>
              </a:lnSpc>
              <a:buFont typeface="Arial"/>
              <a:buChar char="•"/>
            </a:pPr>
            <a:r>
              <a:rPr lang="en-US" sz="1299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Serviço ao Cliente: Atendimento ao cliente antes, durante e após a compra.</a:t>
            </a:r>
          </a:p>
          <a:p>
            <a:pPr marL="0" lvl="0" indent="0" algn="just">
              <a:lnSpc>
                <a:spcPts val="1559"/>
              </a:lnSpc>
            </a:pPr>
            <a:endParaRPr lang="en-US" sz="1299" b="1">
              <a:solidFill>
                <a:srgbClr val="00000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9513866" y="7618596"/>
            <a:ext cx="7123580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just">
              <a:lnSpc>
                <a:spcPts val="1800"/>
              </a:lnSpc>
              <a:buFont typeface="Arial"/>
              <a:buChar char="•"/>
            </a:pPr>
            <a:r>
              <a:rPr lang="en-US" sz="1500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Custo de Aquisição de Produtos: Compra de celulares e acessórios para revenda.</a:t>
            </a:r>
          </a:p>
          <a:p>
            <a:pPr marL="323850" lvl="1" indent="-161925" algn="just">
              <a:lnSpc>
                <a:spcPts val="1800"/>
              </a:lnSpc>
              <a:buFont typeface="Arial"/>
              <a:buChar char="•"/>
            </a:pPr>
            <a:r>
              <a:rPr lang="en-US" sz="1500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Despesas Operacionais: Aluguel da loja, salários da equipe, e custos de manutenção da loja física e online.</a:t>
            </a:r>
          </a:p>
          <a:p>
            <a:pPr marL="323850" lvl="1" indent="-161925" algn="just">
              <a:lnSpc>
                <a:spcPts val="1800"/>
              </a:lnSpc>
              <a:buFont typeface="Arial"/>
              <a:buChar char="•"/>
            </a:pPr>
            <a:r>
              <a:rPr lang="en-US" sz="1500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Marketing e Publicidade: Gastos com campanhas publicitárias e promoções.</a:t>
            </a:r>
          </a:p>
          <a:p>
            <a:pPr marL="0" lvl="0" indent="0" algn="just">
              <a:lnSpc>
                <a:spcPts val="1800"/>
              </a:lnSpc>
            </a:pPr>
            <a:endParaRPr lang="en-US" sz="1500" b="1">
              <a:solidFill>
                <a:srgbClr val="00000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4163365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1028700" y="2148126"/>
            <a:ext cx="10905754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1">
                <a:solidFill>
                  <a:srgbClr val="191919"/>
                </a:solidFill>
                <a:latin typeface="Poppins Bold"/>
                <a:ea typeface="Poppins Bold"/>
                <a:cs typeface="Poppins Bold"/>
                <a:sym typeface="Poppins Bold"/>
              </a:rPr>
              <a:t>Pesquisa Inicial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7939848"/>
            <a:ext cx="15861439" cy="1318452"/>
            <a:chOff x="0" y="0"/>
            <a:chExt cx="21148585" cy="1757936"/>
          </a:xfrm>
        </p:grpSpPr>
        <p:sp>
          <p:nvSpPr>
            <p:cNvPr id="5" name="TextBox 5"/>
            <p:cNvSpPr txBox="1"/>
            <p:nvPr/>
          </p:nvSpPr>
          <p:spPr>
            <a:xfrm>
              <a:off x="0" y="-76200"/>
              <a:ext cx="21148585" cy="7552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20"/>
                </a:lnSpc>
              </a:pPr>
              <a:r>
                <a:rPr lang="en-US" sz="3400" b="1">
                  <a:solidFill>
                    <a:srgbClr val="F4F4F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Demanda Nacional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206693"/>
              <a:ext cx="21148585" cy="551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 algn="l">
                <a:lnSpc>
                  <a:spcPts val="3249"/>
                </a:lnSpc>
                <a:buFont typeface="Arial"/>
                <a:buChar char="•"/>
              </a:pPr>
              <a:r>
                <a:rPr lang="en-US" sz="2499">
                  <a:solidFill>
                    <a:srgbClr val="F4F4F4"/>
                  </a:solidFill>
                  <a:latin typeface="Poppins"/>
                  <a:ea typeface="Poppins"/>
                  <a:cs typeface="Poppins"/>
                  <a:sym typeface="Poppins"/>
                </a:rPr>
                <a:t>Em 2023 foram comercializados cerca de 39.700.000 de celulares pelo Brasil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16890139" y="0"/>
            <a:ext cx="1397861" cy="1387788"/>
          </a:xfrm>
          <a:prstGeom prst="rect">
            <a:avLst/>
          </a:prstGeom>
          <a:solidFill>
            <a:srgbClr val="FF914D"/>
          </a:solidFill>
        </p:spPr>
        <p:txBody>
          <a:bodyPr/>
          <a:lstStyle/>
          <a:p>
            <a:endParaRPr lang="pt-BR"/>
          </a:p>
        </p:txBody>
      </p:sp>
      <p:sp>
        <p:nvSpPr>
          <p:cNvPr id="8" name="AutoShape 8"/>
          <p:cNvSpPr/>
          <p:nvPr/>
        </p:nvSpPr>
        <p:spPr>
          <a:xfrm>
            <a:off x="16890139" y="2775577"/>
            <a:ext cx="1397861" cy="1387788"/>
          </a:xfrm>
          <a:prstGeom prst="rect">
            <a:avLst/>
          </a:prstGeom>
          <a:solidFill>
            <a:srgbClr val="FF6300"/>
          </a:solidFill>
        </p:spPr>
        <p:txBody>
          <a:bodyPr/>
          <a:lstStyle/>
          <a:p>
            <a:endParaRPr lang="pt-BR"/>
          </a:p>
        </p:txBody>
      </p:sp>
      <p:sp>
        <p:nvSpPr>
          <p:cNvPr id="9" name="AutoShape 9"/>
          <p:cNvSpPr/>
          <p:nvPr/>
        </p:nvSpPr>
        <p:spPr>
          <a:xfrm>
            <a:off x="15492278" y="1387788"/>
            <a:ext cx="1397861" cy="1387788"/>
          </a:xfrm>
          <a:prstGeom prst="rect">
            <a:avLst/>
          </a:prstGeom>
          <a:solidFill>
            <a:srgbClr val="FF883B"/>
          </a:solidFill>
        </p:spPr>
        <p:txBody>
          <a:bodyPr/>
          <a:lstStyle/>
          <a:p>
            <a:endParaRPr lang="pt-BR"/>
          </a:p>
        </p:txBody>
      </p:sp>
      <p:sp>
        <p:nvSpPr>
          <p:cNvPr id="10" name="AutoShape 10"/>
          <p:cNvSpPr/>
          <p:nvPr/>
        </p:nvSpPr>
        <p:spPr>
          <a:xfrm>
            <a:off x="14094417" y="2775577"/>
            <a:ext cx="1397861" cy="1387788"/>
          </a:xfrm>
          <a:prstGeom prst="rect">
            <a:avLst/>
          </a:prstGeom>
          <a:solidFill>
            <a:srgbClr val="FF6300"/>
          </a:solidFill>
        </p:spPr>
        <p:txBody>
          <a:bodyPr/>
          <a:lstStyle/>
          <a:p>
            <a:endParaRPr lang="pt-BR"/>
          </a:p>
        </p:txBody>
      </p:sp>
      <p:grpSp>
        <p:nvGrpSpPr>
          <p:cNvPr id="11" name="Group 11"/>
          <p:cNvGrpSpPr/>
          <p:nvPr/>
        </p:nvGrpSpPr>
        <p:grpSpPr>
          <a:xfrm>
            <a:off x="1028700" y="4527565"/>
            <a:ext cx="15861439" cy="1318452"/>
            <a:chOff x="0" y="0"/>
            <a:chExt cx="21148585" cy="175793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76200"/>
              <a:ext cx="21148585" cy="7552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20"/>
                </a:lnSpc>
              </a:pPr>
              <a:r>
                <a:rPr lang="en-US" sz="3400" b="1">
                  <a:solidFill>
                    <a:srgbClr val="F4F4F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Nome da Empresa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06693"/>
              <a:ext cx="21148585" cy="551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 algn="l">
                <a:lnSpc>
                  <a:spcPts val="3249"/>
                </a:lnSpc>
                <a:buFont typeface="Arial"/>
                <a:buChar char="•"/>
              </a:pPr>
              <a:r>
                <a:rPr lang="en-US" sz="2499">
                  <a:solidFill>
                    <a:srgbClr val="F4F4F4"/>
                  </a:solidFill>
                  <a:latin typeface="Poppins"/>
                  <a:ea typeface="Poppins"/>
                  <a:cs typeface="Poppins"/>
                  <a:sym typeface="Poppins"/>
                </a:rPr>
                <a:t>Start Phone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6233706"/>
            <a:ext cx="15861439" cy="1318452"/>
            <a:chOff x="0" y="0"/>
            <a:chExt cx="21148585" cy="1757936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76200"/>
              <a:ext cx="21148585" cy="7552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20"/>
                </a:lnSpc>
              </a:pPr>
              <a:r>
                <a:rPr lang="en-US" sz="3400" b="1">
                  <a:solidFill>
                    <a:srgbClr val="F4F4F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Market Share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206693"/>
              <a:ext cx="21148585" cy="551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 algn="l">
                <a:lnSpc>
                  <a:spcPts val="3249"/>
                </a:lnSpc>
                <a:buFont typeface="Arial"/>
                <a:buChar char="•"/>
              </a:pPr>
              <a:r>
                <a:rPr lang="en-US" sz="2499">
                  <a:solidFill>
                    <a:srgbClr val="F4F4F4"/>
                  </a:solidFill>
                  <a:latin typeface="Poppins"/>
                  <a:ea typeface="Poppins"/>
                  <a:cs typeface="Poppins"/>
                  <a:sym typeface="Poppins"/>
                </a:rPr>
                <a:t>Participação de mercado = 10,00%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2798982" y="9355847"/>
            <a:ext cx="929773" cy="932534"/>
          </a:xfrm>
          <a:prstGeom prst="rect">
            <a:avLst/>
          </a:prstGeom>
          <a:solidFill>
            <a:srgbClr val="F45F00"/>
          </a:solidFill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 rot="-5400000">
            <a:off x="14559245" y="-1380"/>
            <a:ext cx="929773" cy="932534"/>
          </a:xfrm>
          <a:prstGeom prst="rect">
            <a:avLst/>
          </a:prstGeom>
          <a:solidFill>
            <a:srgbClr val="F45F00"/>
          </a:solidFill>
        </p:spPr>
        <p:txBody>
          <a:bodyPr/>
          <a:lstStyle/>
          <a:p>
            <a:endParaRPr lang="pt-BR"/>
          </a:p>
        </p:txBody>
      </p:sp>
      <p:sp>
        <p:nvSpPr>
          <p:cNvPr id="4" name="AutoShape 4"/>
          <p:cNvSpPr/>
          <p:nvPr/>
        </p:nvSpPr>
        <p:spPr>
          <a:xfrm rot="5400000">
            <a:off x="1866448" y="8426074"/>
            <a:ext cx="929773" cy="932534"/>
          </a:xfrm>
          <a:prstGeom prst="rect">
            <a:avLst/>
          </a:prstGeom>
          <a:solidFill>
            <a:srgbClr val="FF6300"/>
          </a:solidFill>
        </p:spPr>
        <p:txBody>
          <a:bodyPr/>
          <a:lstStyle/>
          <a:p>
            <a:endParaRPr lang="pt-BR"/>
          </a:p>
        </p:txBody>
      </p:sp>
      <p:sp>
        <p:nvSpPr>
          <p:cNvPr id="5" name="AutoShape 5"/>
          <p:cNvSpPr/>
          <p:nvPr/>
        </p:nvSpPr>
        <p:spPr>
          <a:xfrm rot="-5400000">
            <a:off x="15491779" y="928392"/>
            <a:ext cx="929773" cy="932534"/>
          </a:xfrm>
          <a:prstGeom prst="rect">
            <a:avLst/>
          </a:prstGeom>
          <a:solidFill>
            <a:srgbClr val="F45F00"/>
          </a:solidFill>
        </p:spPr>
        <p:txBody>
          <a:bodyPr/>
          <a:lstStyle/>
          <a:p>
            <a:endParaRPr lang="pt-BR"/>
          </a:p>
        </p:txBody>
      </p:sp>
      <p:sp>
        <p:nvSpPr>
          <p:cNvPr id="6" name="AutoShape 6"/>
          <p:cNvSpPr/>
          <p:nvPr/>
        </p:nvSpPr>
        <p:spPr>
          <a:xfrm rot="5400000">
            <a:off x="933914" y="7496301"/>
            <a:ext cx="929773" cy="932534"/>
          </a:xfrm>
          <a:prstGeom prst="rect">
            <a:avLst/>
          </a:prstGeom>
          <a:solidFill>
            <a:srgbClr val="FF6506"/>
          </a:solidFill>
        </p:spPr>
        <p:txBody>
          <a:bodyPr/>
          <a:lstStyle/>
          <a:p>
            <a:endParaRPr lang="pt-BR"/>
          </a:p>
        </p:txBody>
      </p:sp>
      <p:sp>
        <p:nvSpPr>
          <p:cNvPr id="7" name="AutoShape 7"/>
          <p:cNvSpPr/>
          <p:nvPr/>
        </p:nvSpPr>
        <p:spPr>
          <a:xfrm rot="-5400000">
            <a:off x="16424313" y="1858165"/>
            <a:ext cx="929773" cy="932534"/>
          </a:xfrm>
          <a:prstGeom prst="rect">
            <a:avLst/>
          </a:prstGeom>
          <a:solidFill>
            <a:srgbClr val="F45F00"/>
          </a:solidFill>
        </p:spPr>
        <p:txBody>
          <a:bodyPr/>
          <a:lstStyle/>
          <a:p>
            <a:endParaRPr lang="pt-BR"/>
          </a:p>
        </p:txBody>
      </p:sp>
      <p:sp>
        <p:nvSpPr>
          <p:cNvPr id="8" name="AutoShape 8"/>
          <p:cNvSpPr/>
          <p:nvPr/>
        </p:nvSpPr>
        <p:spPr>
          <a:xfrm rot="5400000">
            <a:off x="1380" y="6566528"/>
            <a:ext cx="929773" cy="932534"/>
          </a:xfrm>
          <a:prstGeom prst="rect">
            <a:avLst/>
          </a:prstGeom>
          <a:solidFill>
            <a:srgbClr val="F45F00"/>
          </a:solidFill>
        </p:spPr>
        <p:txBody>
          <a:bodyPr/>
          <a:lstStyle/>
          <a:p>
            <a:endParaRPr lang="pt-BR"/>
          </a:p>
        </p:txBody>
      </p:sp>
      <p:sp>
        <p:nvSpPr>
          <p:cNvPr id="9" name="AutoShape 9"/>
          <p:cNvSpPr/>
          <p:nvPr/>
        </p:nvSpPr>
        <p:spPr>
          <a:xfrm rot="-5400000">
            <a:off x="17356847" y="2787938"/>
            <a:ext cx="929773" cy="932534"/>
          </a:xfrm>
          <a:prstGeom prst="rect">
            <a:avLst/>
          </a:prstGeom>
          <a:solidFill>
            <a:srgbClr val="F45F00"/>
          </a:solidFill>
        </p:spPr>
        <p:txBody>
          <a:bodyPr/>
          <a:lstStyle/>
          <a:p>
            <a:endParaRPr lang="pt-BR"/>
          </a:p>
        </p:txBody>
      </p:sp>
      <p:sp>
        <p:nvSpPr>
          <p:cNvPr id="10" name="AutoShape 10"/>
          <p:cNvSpPr/>
          <p:nvPr/>
        </p:nvSpPr>
        <p:spPr>
          <a:xfrm rot="5400000">
            <a:off x="1380" y="8426074"/>
            <a:ext cx="929773" cy="932534"/>
          </a:xfrm>
          <a:prstGeom prst="rect">
            <a:avLst/>
          </a:prstGeom>
          <a:solidFill>
            <a:srgbClr val="737373"/>
          </a:solidFill>
        </p:spPr>
        <p:txBody>
          <a:bodyPr/>
          <a:lstStyle/>
          <a:p>
            <a:endParaRPr lang="pt-BR"/>
          </a:p>
        </p:txBody>
      </p:sp>
      <p:sp>
        <p:nvSpPr>
          <p:cNvPr id="11" name="AutoShape 11"/>
          <p:cNvSpPr/>
          <p:nvPr/>
        </p:nvSpPr>
        <p:spPr>
          <a:xfrm rot="-5400000">
            <a:off x="17356847" y="928392"/>
            <a:ext cx="929773" cy="932534"/>
          </a:xfrm>
          <a:prstGeom prst="rect">
            <a:avLst/>
          </a:prstGeom>
          <a:solidFill>
            <a:srgbClr val="737373"/>
          </a:solidFill>
        </p:spPr>
        <p:txBody>
          <a:bodyPr/>
          <a:lstStyle/>
          <a:p>
            <a:endParaRPr lang="pt-BR"/>
          </a:p>
        </p:txBody>
      </p:sp>
      <p:sp>
        <p:nvSpPr>
          <p:cNvPr id="12" name="AutoShape 12"/>
          <p:cNvSpPr/>
          <p:nvPr/>
        </p:nvSpPr>
        <p:spPr>
          <a:xfrm rot="5400000">
            <a:off x="933914" y="9355847"/>
            <a:ext cx="929773" cy="932534"/>
          </a:xfrm>
          <a:prstGeom prst="rect">
            <a:avLst/>
          </a:prstGeom>
          <a:solidFill>
            <a:srgbClr val="737373"/>
          </a:solidFill>
        </p:spPr>
        <p:txBody>
          <a:bodyPr/>
          <a:lstStyle/>
          <a:p>
            <a:endParaRPr lang="pt-BR"/>
          </a:p>
        </p:txBody>
      </p:sp>
      <p:sp>
        <p:nvSpPr>
          <p:cNvPr id="13" name="AutoShape 13"/>
          <p:cNvSpPr/>
          <p:nvPr/>
        </p:nvSpPr>
        <p:spPr>
          <a:xfrm rot="-5400000">
            <a:off x="16424313" y="-1380"/>
            <a:ext cx="929773" cy="932534"/>
          </a:xfrm>
          <a:prstGeom prst="rect">
            <a:avLst/>
          </a:prstGeom>
          <a:solidFill>
            <a:srgbClr val="737373"/>
          </a:solid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>
            <a:off x="1313577" y="3250093"/>
            <a:ext cx="2235168" cy="2772302"/>
          </a:xfrm>
          <a:custGeom>
            <a:avLst/>
            <a:gdLst/>
            <a:ahLst/>
            <a:cxnLst/>
            <a:rect l="l" t="t" r="r" b="b"/>
            <a:pathLst>
              <a:path w="2235168" h="2772302">
                <a:moveTo>
                  <a:pt x="0" y="0"/>
                </a:moveTo>
                <a:lnTo>
                  <a:pt x="2235168" y="0"/>
                </a:lnTo>
                <a:lnTo>
                  <a:pt x="2235168" y="2772301"/>
                </a:lnTo>
                <a:lnTo>
                  <a:pt x="0" y="27723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9970553" y="3235619"/>
            <a:ext cx="2105396" cy="3079189"/>
          </a:xfrm>
          <a:custGeom>
            <a:avLst/>
            <a:gdLst/>
            <a:ahLst/>
            <a:cxnLst/>
            <a:rect l="l" t="t" r="r" b="b"/>
            <a:pathLst>
              <a:path w="2105396" h="3079189">
                <a:moveTo>
                  <a:pt x="0" y="0"/>
                </a:moveTo>
                <a:lnTo>
                  <a:pt x="2105395" y="0"/>
                </a:lnTo>
                <a:lnTo>
                  <a:pt x="2105395" y="3079189"/>
                </a:lnTo>
                <a:lnTo>
                  <a:pt x="0" y="30791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>
            <a:off x="13576102" y="3236589"/>
            <a:ext cx="3977533" cy="2983150"/>
          </a:xfrm>
          <a:custGeom>
            <a:avLst/>
            <a:gdLst/>
            <a:ahLst/>
            <a:cxnLst/>
            <a:rect l="l" t="t" r="r" b="b"/>
            <a:pathLst>
              <a:path w="3977533" h="2983150">
                <a:moveTo>
                  <a:pt x="0" y="0"/>
                </a:moveTo>
                <a:lnTo>
                  <a:pt x="3977533" y="0"/>
                </a:lnTo>
                <a:lnTo>
                  <a:pt x="3977533" y="2983149"/>
                </a:lnTo>
                <a:lnTo>
                  <a:pt x="0" y="29831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>
            <a:off x="5303518" y="3253722"/>
            <a:ext cx="2785070" cy="3431329"/>
          </a:xfrm>
          <a:custGeom>
            <a:avLst/>
            <a:gdLst/>
            <a:ahLst/>
            <a:cxnLst/>
            <a:rect l="l" t="t" r="r" b="b"/>
            <a:pathLst>
              <a:path w="2785070" h="3431329">
                <a:moveTo>
                  <a:pt x="0" y="0"/>
                </a:moveTo>
                <a:lnTo>
                  <a:pt x="2785070" y="0"/>
                </a:lnTo>
                <a:lnTo>
                  <a:pt x="2785070" y="3431329"/>
                </a:lnTo>
                <a:lnTo>
                  <a:pt x="0" y="34313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TextBox 18"/>
          <p:cNvSpPr txBox="1"/>
          <p:nvPr/>
        </p:nvSpPr>
        <p:spPr>
          <a:xfrm>
            <a:off x="764226" y="942975"/>
            <a:ext cx="14259906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Modelos de aparelhos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2534" y="6150145"/>
            <a:ext cx="2997254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Iphone 15 Pro Max </a:t>
            </a:r>
          </a:p>
          <a:p>
            <a:pPr algn="ctr">
              <a:lnSpc>
                <a:spcPts val="3359"/>
              </a:lnSpc>
            </a:pPr>
            <a:r>
              <a:rPr lang="en-US" sz="23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R$12,099.00</a:t>
            </a:r>
          </a:p>
          <a:p>
            <a:pPr algn="ctr">
              <a:lnSpc>
                <a:spcPts val="3359"/>
              </a:lnSpc>
            </a:pPr>
            <a:endParaRPr lang="en-US" sz="2399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837999" y="6588295"/>
            <a:ext cx="2105396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Redmi 9A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R$500,00</a:t>
            </a:r>
          </a:p>
          <a:p>
            <a:pPr algn="ctr">
              <a:lnSpc>
                <a:spcPts val="3359"/>
              </a:lnSpc>
            </a:pPr>
            <a:endParaRPr lang="en-US"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4128889" y="6471121"/>
            <a:ext cx="2924621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Motorola Moto G14</a:t>
            </a:r>
          </a:p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R$ 724,00</a:t>
            </a:r>
          </a:p>
          <a:p>
            <a:pPr algn="ctr">
              <a:lnSpc>
                <a:spcPts val="3359"/>
              </a:lnSpc>
            </a:pPr>
            <a:endParaRPr lang="en-US" sz="23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54514" y="2344049"/>
            <a:ext cx="3639443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u="sng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Importado mais caro</a:t>
            </a:r>
          </a:p>
          <a:p>
            <a:pPr algn="ctr">
              <a:lnSpc>
                <a:spcPts val="3499"/>
              </a:lnSpc>
            </a:pPr>
            <a:endParaRPr lang="en-US" sz="2499" b="1" u="sng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017123" y="2375194"/>
            <a:ext cx="3357860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u="sng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Nacional mais caro</a:t>
            </a:r>
          </a:p>
          <a:p>
            <a:pPr algn="ctr">
              <a:lnSpc>
                <a:spcPts val="3499"/>
              </a:lnSpc>
            </a:pPr>
            <a:endParaRPr lang="en-US" sz="2499" b="1" u="sng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019876" y="2357771"/>
            <a:ext cx="4006751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u="sng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Importado mais barato</a:t>
            </a:r>
          </a:p>
          <a:p>
            <a:pPr algn="ctr">
              <a:lnSpc>
                <a:spcPts val="3499"/>
              </a:lnSpc>
            </a:pPr>
            <a:endParaRPr lang="en-US" sz="2499" b="1" u="sng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3587825" y="2392878"/>
            <a:ext cx="4006751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u="sng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Importado mais barato</a:t>
            </a:r>
          </a:p>
          <a:p>
            <a:pPr algn="ctr">
              <a:lnSpc>
                <a:spcPts val="3499"/>
              </a:lnSpc>
            </a:pPr>
            <a:endParaRPr lang="en-US" sz="2499" b="1" u="sng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5303518" y="6685051"/>
            <a:ext cx="2785070" cy="1240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4"/>
              </a:lnSpc>
            </a:pPr>
            <a:r>
              <a:rPr lang="en-US" sz="2403" b="1">
                <a:solidFill>
                  <a:srgbClr val="F4F4F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Samsung Galaxy S24 Ultra</a:t>
            </a:r>
          </a:p>
          <a:p>
            <a:pPr algn="ctr">
              <a:lnSpc>
                <a:spcPts val="3364"/>
              </a:lnSpc>
            </a:pPr>
            <a:r>
              <a:rPr lang="en-US" sz="2403">
                <a:solidFill>
                  <a:srgbClr val="F4F4F4"/>
                </a:solidFill>
                <a:latin typeface="Open Sans"/>
                <a:ea typeface="Open Sans"/>
                <a:cs typeface="Open Sans"/>
                <a:sym typeface="Open Sans"/>
              </a:rPr>
              <a:t>R$ 9.899,10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1073</Words>
  <Application>Microsoft Office PowerPoint</Application>
  <PresentationFormat>Personalizar</PresentationFormat>
  <Paragraphs>236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26" baseType="lpstr">
      <vt:lpstr>Poppins</vt:lpstr>
      <vt:lpstr>Open Sans</vt:lpstr>
      <vt:lpstr>Kollektif Bold</vt:lpstr>
      <vt:lpstr>Montserrat Bold</vt:lpstr>
      <vt:lpstr>Calibri</vt:lpstr>
      <vt:lpstr>Arimo</vt:lpstr>
      <vt:lpstr>Open Sans Bold</vt:lpstr>
      <vt:lpstr>Montserrat Heavy</vt:lpstr>
      <vt:lpstr>Now Heavy</vt:lpstr>
      <vt:lpstr>Poppins Bold</vt:lpstr>
      <vt:lpstr>Public Sans Bold</vt:lpstr>
      <vt:lpstr>Arial</vt:lpstr>
      <vt:lpstr>Arimo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1</dc:title>
  <cp:lastModifiedBy>Compras1</cp:lastModifiedBy>
  <cp:revision>2</cp:revision>
  <dcterms:created xsi:type="dcterms:W3CDTF">2006-08-16T00:00:00Z</dcterms:created>
  <dcterms:modified xsi:type="dcterms:W3CDTF">2024-09-24T15:50:09Z</dcterms:modified>
  <dc:identifier>DAGRDy7ckOs</dc:identifier>
</cp:coreProperties>
</file>